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8" r:id="rId2"/>
    <p:sldMasterId id="2147483851" r:id="rId3"/>
    <p:sldMasterId id="2147483911" r:id="rId4"/>
    <p:sldMasterId id="2147483924" r:id="rId5"/>
    <p:sldMasterId id="2147483937" r:id="rId6"/>
    <p:sldMasterId id="2147484034" r:id="rId7"/>
    <p:sldMasterId id="2147484047" r:id="rId8"/>
    <p:sldMasterId id="2147484166" r:id="rId9"/>
    <p:sldMasterId id="2147484181" r:id="rId10"/>
    <p:sldMasterId id="2147484197" r:id="rId11"/>
  </p:sldMasterIdLst>
  <p:notesMasterIdLst>
    <p:notesMasterId r:id="rId27"/>
  </p:notesMasterIdLst>
  <p:handoutMasterIdLst>
    <p:handoutMasterId r:id="rId28"/>
  </p:handoutMasterIdLst>
  <p:sldIdLst>
    <p:sldId id="325" r:id="rId12"/>
    <p:sldId id="320" r:id="rId13"/>
    <p:sldId id="341" r:id="rId14"/>
    <p:sldId id="346" r:id="rId15"/>
    <p:sldId id="345" r:id="rId16"/>
    <p:sldId id="357" r:id="rId17"/>
    <p:sldId id="358" r:id="rId18"/>
    <p:sldId id="359" r:id="rId19"/>
    <p:sldId id="337" r:id="rId20"/>
    <p:sldId id="353" r:id="rId21"/>
    <p:sldId id="350" r:id="rId22"/>
    <p:sldId id="351" r:id="rId23"/>
    <p:sldId id="352" r:id="rId24"/>
    <p:sldId id="355" r:id="rId25"/>
    <p:sldId id="327" r:id="rId26"/>
  </p:sldIdLst>
  <p:sldSz cx="9144000" cy="6858000" type="screen4x3"/>
  <p:notesSz cx="68199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18B"/>
    <a:srgbClr val="021B7D"/>
    <a:srgbClr val="69AE23"/>
    <a:srgbClr val="00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2" autoAdjust="0"/>
    <p:restoredTop sz="82147" autoAdjust="0"/>
  </p:normalViewPr>
  <p:slideViewPr>
    <p:cSldViewPr snapToGrid="0">
      <p:cViewPr>
        <p:scale>
          <a:sx n="99" d="100"/>
          <a:sy n="99" d="100"/>
        </p:scale>
        <p:origin x="-1416" y="-224"/>
      </p:cViewPr>
      <p:guideLst>
        <p:guide orient="horz" pos="2208"/>
        <p:guide orient="horz" pos="3696"/>
        <p:guide orient="horz" pos="4100"/>
        <p:guide pos="3072"/>
        <p:guide pos="528"/>
        <p:guide pos="5000"/>
        <p:guide pos="5759"/>
        <p:guide pos="559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EAC\C\C4\PROGRAMMES\ERASMUS+\Budget\Heading%204%20simulation%20by%20programme%20countries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EAC\C\C4\PROGRAMMES\ERASMUS+\Budget\Heading%204%20simulation%20by%20programme%20countries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49092320663375"/>
          <c:y val="0.15000197847119"/>
          <c:w val="0.565145150051484"/>
          <c:h val="0.8382809475258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7873853055805"/>
          <c:y val="0.136207658814165"/>
          <c:w val="0.322126146944195"/>
          <c:h val="0.774526154265893"/>
        </c:manualLayout>
      </c:layout>
      <c:overlay val="0"/>
      <c:txPr>
        <a:bodyPr/>
        <a:lstStyle/>
        <a:p>
          <a:pPr>
            <a:defRPr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0253971780913232"/>
                  <c:y val="0.03572808911637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7695280732756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Summary!$T$4:$T$13</c:f>
              <c:strCache>
                <c:ptCount val="10"/>
                <c:pt idx="0">
                  <c:v> Neighbourhood S</c:v>
                </c:pt>
                <c:pt idx="1">
                  <c:v> Neighbourhood E</c:v>
                </c:pt>
                <c:pt idx="2">
                  <c:v>Russia</c:v>
                </c:pt>
                <c:pt idx="3">
                  <c:v>Latin America</c:v>
                </c:pt>
                <c:pt idx="4">
                  <c:v>Asia</c:v>
                </c:pt>
                <c:pt idx="5">
                  <c:v>Central Asia</c:v>
                </c:pt>
                <c:pt idx="6">
                  <c:v>South Africa</c:v>
                </c:pt>
                <c:pt idx="7">
                  <c:v>Western Balkans</c:v>
                </c:pt>
                <c:pt idx="8">
                  <c:v>North America</c:v>
                </c:pt>
                <c:pt idx="9">
                  <c:v>Industrialised Asia</c:v>
                </c:pt>
              </c:strCache>
            </c:strRef>
          </c:cat>
          <c:val>
            <c:numRef>
              <c:f>Summary!$W$4:$W$13</c:f>
              <c:numCache>
                <c:formatCode>#,##0</c:formatCode>
                <c:ptCount val="10"/>
                <c:pt idx="0">
                  <c:v>4230.310480590466</c:v>
                </c:pt>
                <c:pt idx="1">
                  <c:v>3195.234511935352</c:v>
                </c:pt>
                <c:pt idx="2">
                  <c:v>1981.0</c:v>
                </c:pt>
                <c:pt idx="3">
                  <c:v>895.6852199834645</c:v>
                </c:pt>
                <c:pt idx="4">
                  <c:v>2754.232051449153</c:v>
                </c:pt>
                <c:pt idx="5">
                  <c:v>774.767715285697</c:v>
                </c:pt>
                <c:pt idx="6">
                  <c:v>250.7918615953701</c:v>
                </c:pt>
                <c:pt idx="7">
                  <c:v>3576.7817098368</c:v>
                </c:pt>
                <c:pt idx="8">
                  <c:v>850.9059634647875</c:v>
                </c:pt>
                <c:pt idx="9">
                  <c:v>902.8179983711276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AA471-9791-41F1-9CC3-9CAB84B1509B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B4E35D9-67FE-4447-9FB2-CF87D73006EB}">
      <dgm:prSet phldrT="[Text]" custT="1"/>
      <dgm:spPr/>
      <dgm:t>
        <a:bodyPr/>
        <a:lstStyle/>
        <a:p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en-GB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24A004-B65A-4007-AB93-72A4A28B8D0F}" type="sibTrans" cxnId="{4C1E7E66-AC7F-4948-83DF-51C08083D30D}">
      <dgm:prSet/>
      <dgm:spPr/>
      <dgm:t>
        <a:bodyPr/>
        <a:lstStyle/>
        <a:p>
          <a:endParaRPr lang="en-GB"/>
        </a:p>
      </dgm:t>
    </dgm:pt>
    <dgm:pt modelId="{F6F9DB82-1974-4266-9D68-4A21A50204B6}" type="parTrans" cxnId="{4C1E7E66-AC7F-4948-83DF-51C08083D30D}">
      <dgm:prSet/>
      <dgm:spPr/>
      <dgm:t>
        <a:bodyPr/>
        <a:lstStyle/>
        <a:p>
          <a:endParaRPr lang="en-GB"/>
        </a:p>
      </dgm:t>
    </dgm:pt>
    <dgm:pt modelId="{89331909-9815-41AB-AFC8-89AF0BDE34F7}">
      <dgm:prSet phldrT="[Text]" custT="1"/>
      <dgm:spPr/>
      <dgm:t>
        <a:bodyPr/>
        <a:lstStyle/>
        <a:p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Jean Monnet </a:t>
          </a:r>
          <a:r>
            <a:rPr lang="fr-BE" altLang="en-U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Activities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15BF13-A73E-476D-9F3C-5DD951A1EE6E}" type="sibTrans" cxnId="{532D847F-9DBA-4222-AAE7-F992866E260D}">
      <dgm:prSet/>
      <dgm:spPr/>
      <dgm:t>
        <a:bodyPr/>
        <a:lstStyle/>
        <a:p>
          <a:endParaRPr lang="en-GB"/>
        </a:p>
      </dgm:t>
    </dgm:pt>
    <dgm:pt modelId="{5CBA66FA-36E8-4419-809E-5F7040A2B724}" type="parTrans" cxnId="{532D847F-9DBA-4222-AAE7-F992866E260D}">
      <dgm:prSet/>
      <dgm:spPr/>
      <dgm:t>
        <a:bodyPr/>
        <a:lstStyle/>
        <a:p>
          <a:endParaRPr lang="en-GB"/>
        </a:p>
      </dgm:t>
    </dgm:pt>
    <dgm:pt modelId="{C724271F-8642-4ED7-983B-76E46361B89F}">
      <dgm:prSet phldrT="[Text]" custT="1"/>
      <dgm:spPr/>
      <dgm:t>
        <a:bodyPr/>
        <a:lstStyle/>
        <a:p>
          <a:r>
            <a:rPr lang="es-E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</a:t>
          </a:r>
          <a:r>
            <a: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Building</a:t>
          </a:r>
          <a:r>
            <a: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</a:t>
          </a:r>
          <a:r>
            <a: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</a:t>
          </a:r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9A0977-4BFA-449C-A12C-E906665B4618}" type="sibTrans" cxnId="{D8373588-3032-46F5-8CE2-43C87C6ABD2E}">
      <dgm:prSet/>
      <dgm:spPr/>
      <dgm:t>
        <a:bodyPr/>
        <a:lstStyle/>
        <a:p>
          <a:endParaRPr lang="en-GB"/>
        </a:p>
      </dgm:t>
    </dgm:pt>
    <dgm:pt modelId="{01F842FE-EDD2-4510-B6FA-3E416D738369}" type="parTrans" cxnId="{D8373588-3032-46F5-8CE2-43C87C6ABD2E}">
      <dgm:prSet/>
      <dgm:spPr/>
      <dgm:t>
        <a:bodyPr/>
        <a:lstStyle/>
        <a:p>
          <a:endParaRPr lang="en-GB"/>
        </a:p>
      </dgm:t>
    </dgm:pt>
    <dgm:pt modelId="{C1C2294E-96FD-4EDF-B287-F29CE2E252EA}">
      <dgm:prSet phldrT="[Text]" custT="1"/>
      <dgm:spPr/>
      <dgm:t>
        <a:bodyPr/>
        <a:lstStyle/>
        <a:p>
          <a:r>
            <a:rPr lang="fr-BE" altLang="en-U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Degree</a:t>
          </a:r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BE" altLang="en-U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fr-BE" altLang="en-US" sz="28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EMJMD 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E5005F-6B0F-468C-9F86-34D71C9EAE04}" type="sibTrans" cxnId="{C1073E74-04AD-48B3-8919-5657DC5FA5DA}">
      <dgm:prSet/>
      <dgm:spPr/>
      <dgm:t>
        <a:bodyPr/>
        <a:lstStyle/>
        <a:p>
          <a:endParaRPr lang="en-GB"/>
        </a:p>
      </dgm:t>
    </dgm:pt>
    <dgm:pt modelId="{133FFC95-2F91-4AD2-B4AC-0DC265F34C2E}" type="parTrans" cxnId="{C1073E74-04AD-48B3-8919-5657DC5FA5DA}">
      <dgm:prSet/>
      <dgm:spPr/>
      <dgm:t>
        <a:bodyPr/>
        <a:lstStyle/>
        <a:p>
          <a:endParaRPr lang="en-GB"/>
        </a:p>
      </dgm:t>
    </dgm:pt>
    <dgm:pt modelId="{10DEDC5F-2026-4559-B19E-40EAF168EF33}">
      <dgm:prSet phldrT="[Text]" custT="1"/>
      <dgm:spPr/>
      <dgm:t>
        <a:bodyPr/>
        <a:lstStyle/>
        <a:p>
          <a:r>
            <a:rPr lang="en-GB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International credit mobility 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271523-5826-4F72-A7BC-A5A1872DFC99}" type="sibTrans" cxnId="{4FAAE9A1-6BC9-4C8B-B77E-60E62B77ECBE}">
      <dgm:prSet/>
      <dgm:spPr/>
      <dgm:t>
        <a:bodyPr/>
        <a:lstStyle/>
        <a:p>
          <a:endParaRPr lang="en-GB"/>
        </a:p>
      </dgm:t>
    </dgm:pt>
    <dgm:pt modelId="{B413466B-0455-4F57-9752-CA4078A0DB56}" type="parTrans" cxnId="{4FAAE9A1-6BC9-4C8B-B77E-60E62B77ECBE}">
      <dgm:prSet/>
      <dgm:spPr/>
      <dgm:t>
        <a:bodyPr/>
        <a:lstStyle/>
        <a:p>
          <a:endParaRPr lang="en-GB"/>
        </a:p>
      </dgm:t>
    </dgm:pt>
    <dgm:pt modelId="{1D00A9B0-0B1D-4CEC-AADD-843D542C706F}">
      <dgm:prSet phldrT="[Text]" custT="1"/>
      <dgm:spPr/>
      <dgm:t>
        <a:bodyPr/>
        <a:lstStyle/>
        <a:p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cooperation</a:t>
          </a:r>
          <a:endParaRPr lang="en-GB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C198ED-0208-4B59-A3AD-057382B2DAEA}" type="sibTrans" cxnId="{1DF10D6F-74C1-4CA5-B1F1-DCD7E93D5F4B}">
      <dgm:prSet/>
      <dgm:spPr/>
      <dgm:t>
        <a:bodyPr/>
        <a:lstStyle/>
        <a:p>
          <a:endParaRPr lang="en-GB"/>
        </a:p>
      </dgm:t>
    </dgm:pt>
    <dgm:pt modelId="{44873308-B32E-423C-8660-26B76E5A3E0E}" type="parTrans" cxnId="{1DF10D6F-74C1-4CA5-B1F1-DCD7E93D5F4B}">
      <dgm:prSet/>
      <dgm:spPr/>
      <dgm:t>
        <a:bodyPr/>
        <a:lstStyle/>
        <a:p>
          <a:endParaRPr lang="en-GB"/>
        </a:p>
      </dgm:t>
    </dgm:pt>
    <dgm:pt modelId="{8B9D0234-37A7-4CAA-B780-6EF1A088D8A6}" type="pres">
      <dgm:prSet presAssocID="{C8CAA471-9791-41F1-9CC3-9CAB84B150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49E538-247F-48E7-8D57-512FB7EFFAD2}" type="pres">
      <dgm:prSet presAssocID="{EB4E35D9-67FE-4447-9FB2-CF87D73006EB}" presName="compNode" presStyleCnt="0"/>
      <dgm:spPr/>
      <dgm:t>
        <a:bodyPr/>
        <a:lstStyle/>
        <a:p>
          <a:endParaRPr lang="en-GB"/>
        </a:p>
      </dgm:t>
    </dgm:pt>
    <dgm:pt modelId="{56E78D1E-3B60-40F9-9804-1728DC5318DB}" type="pres">
      <dgm:prSet presAssocID="{EB4E35D9-67FE-4447-9FB2-CF87D73006EB}" presName="aNode" presStyleLbl="bgShp" presStyleIdx="0" presStyleCnt="2" custLinFactNeighborX="1170" custLinFactNeighborY="275"/>
      <dgm:spPr/>
      <dgm:t>
        <a:bodyPr/>
        <a:lstStyle/>
        <a:p>
          <a:endParaRPr lang="en-GB"/>
        </a:p>
      </dgm:t>
    </dgm:pt>
    <dgm:pt modelId="{3E67D344-DE0E-42B3-8CB8-2B5DD1568DC6}" type="pres">
      <dgm:prSet presAssocID="{EB4E35D9-67FE-4447-9FB2-CF87D73006EB}" presName="textNode" presStyleLbl="bgShp" presStyleIdx="0" presStyleCnt="2"/>
      <dgm:spPr/>
      <dgm:t>
        <a:bodyPr/>
        <a:lstStyle/>
        <a:p>
          <a:endParaRPr lang="en-GB"/>
        </a:p>
      </dgm:t>
    </dgm:pt>
    <dgm:pt modelId="{B5585091-030C-4B33-A9D6-220C2D7E34B3}" type="pres">
      <dgm:prSet presAssocID="{EB4E35D9-67FE-4447-9FB2-CF87D73006EB}" presName="compChildNode" presStyleCnt="0"/>
      <dgm:spPr/>
      <dgm:t>
        <a:bodyPr/>
        <a:lstStyle/>
        <a:p>
          <a:endParaRPr lang="en-GB"/>
        </a:p>
      </dgm:t>
    </dgm:pt>
    <dgm:pt modelId="{73668CD3-99E6-4A27-A0FA-1A24DB1812B3}" type="pres">
      <dgm:prSet presAssocID="{EB4E35D9-67FE-4447-9FB2-CF87D73006EB}" presName="theInnerList" presStyleCnt="0"/>
      <dgm:spPr/>
      <dgm:t>
        <a:bodyPr/>
        <a:lstStyle/>
        <a:p>
          <a:endParaRPr lang="en-GB"/>
        </a:p>
      </dgm:t>
    </dgm:pt>
    <dgm:pt modelId="{688F182F-967E-4F8D-BF5F-C9C73E9B51F5}" type="pres">
      <dgm:prSet presAssocID="{10DEDC5F-2026-4559-B19E-40EAF168EF33}" presName="childNode" presStyleLbl="node1" presStyleIdx="0" presStyleCnt="4" custLinFactY="-469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4ED33-8050-46CC-8211-9C598B97B76B}" type="pres">
      <dgm:prSet presAssocID="{10DEDC5F-2026-4559-B19E-40EAF168EF33}" presName="aSpace2" presStyleCnt="0"/>
      <dgm:spPr/>
      <dgm:t>
        <a:bodyPr/>
        <a:lstStyle/>
        <a:p>
          <a:endParaRPr lang="en-GB"/>
        </a:p>
      </dgm:t>
    </dgm:pt>
    <dgm:pt modelId="{20489CB7-98AB-4C8A-957F-C292689958CA}" type="pres">
      <dgm:prSet presAssocID="{C1C2294E-96FD-4EDF-B287-F29CE2E252EA}" presName="childNode" presStyleLbl="node1" presStyleIdx="1" presStyleCnt="4" custLinFactY="-695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B08B0A-5900-4DB8-9F64-E5351EFD8AEA}" type="pres">
      <dgm:prSet presAssocID="{EB4E35D9-67FE-4447-9FB2-CF87D73006EB}" presName="aSpace" presStyleCnt="0"/>
      <dgm:spPr/>
    </dgm:pt>
    <dgm:pt modelId="{4F3EA403-1840-4116-9008-5EAD3949B21B}" type="pres">
      <dgm:prSet presAssocID="{1D00A9B0-0B1D-4CEC-AADD-843D542C706F}" presName="compNode" presStyleCnt="0"/>
      <dgm:spPr/>
    </dgm:pt>
    <dgm:pt modelId="{30BC8C00-21A3-473E-95E1-EAD950E108E4}" type="pres">
      <dgm:prSet presAssocID="{1D00A9B0-0B1D-4CEC-AADD-843D542C706F}" presName="aNode" presStyleLbl="bgShp" presStyleIdx="1" presStyleCnt="2" custLinFactNeighborX="1170" custLinFactNeighborY="-2865"/>
      <dgm:spPr/>
      <dgm:t>
        <a:bodyPr/>
        <a:lstStyle/>
        <a:p>
          <a:endParaRPr lang="en-GB"/>
        </a:p>
      </dgm:t>
    </dgm:pt>
    <dgm:pt modelId="{E394E2AB-CF8F-44CB-A95C-1FA668449415}" type="pres">
      <dgm:prSet presAssocID="{1D00A9B0-0B1D-4CEC-AADD-843D542C706F}" presName="textNode" presStyleLbl="bgShp" presStyleIdx="1" presStyleCnt="2"/>
      <dgm:spPr/>
      <dgm:t>
        <a:bodyPr/>
        <a:lstStyle/>
        <a:p>
          <a:endParaRPr lang="en-GB"/>
        </a:p>
      </dgm:t>
    </dgm:pt>
    <dgm:pt modelId="{2291B699-EEC6-47A9-A2D0-28C31FFD69F3}" type="pres">
      <dgm:prSet presAssocID="{1D00A9B0-0B1D-4CEC-AADD-843D542C706F}" presName="compChildNode" presStyleCnt="0"/>
      <dgm:spPr/>
    </dgm:pt>
    <dgm:pt modelId="{7E336597-FE35-4A06-AF11-C3CA28F1F0E8}" type="pres">
      <dgm:prSet presAssocID="{1D00A9B0-0B1D-4CEC-AADD-843D542C706F}" presName="theInnerList" presStyleCnt="0"/>
      <dgm:spPr/>
    </dgm:pt>
    <dgm:pt modelId="{2FBAAD7B-C744-4F36-8AA9-FCB9B192C18E}" type="pres">
      <dgm:prSet presAssocID="{C724271F-8642-4ED7-983B-76E46361B89F}" presName="childNode" presStyleLbl="node1" presStyleIdx="2" presStyleCnt="4" custLinFactNeighborY="-886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91009-358C-41AA-9256-6598C0735AF8}" type="pres">
      <dgm:prSet presAssocID="{C724271F-8642-4ED7-983B-76E46361B89F}" presName="aSpace2" presStyleCnt="0"/>
      <dgm:spPr/>
      <dgm:t>
        <a:bodyPr/>
        <a:lstStyle/>
        <a:p>
          <a:endParaRPr lang="en-GB"/>
        </a:p>
      </dgm:t>
    </dgm:pt>
    <dgm:pt modelId="{1F7C844D-C468-4503-8DB2-DD3C8C1FAEF1}" type="pres">
      <dgm:prSet presAssocID="{89331909-9815-41AB-AFC8-89AF0BDE34F7}" presName="childNode" presStyleLbl="node1" presStyleIdx="3" presStyleCnt="4" custLinFactY="-1635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F10D6F-74C1-4CA5-B1F1-DCD7E93D5F4B}" srcId="{C8CAA471-9791-41F1-9CC3-9CAB84B1509B}" destId="{1D00A9B0-0B1D-4CEC-AADD-843D542C706F}" srcOrd="1" destOrd="0" parTransId="{44873308-B32E-423C-8660-26B76E5A3E0E}" sibTransId="{49C198ED-0208-4B59-A3AD-057382B2DAEA}"/>
    <dgm:cxn modelId="{4FAAE9A1-6BC9-4C8B-B77E-60E62B77ECBE}" srcId="{EB4E35D9-67FE-4447-9FB2-CF87D73006EB}" destId="{10DEDC5F-2026-4559-B19E-40EAF168EF33}" srcOrd="0" destOrd="0" parTransId="{B413466B-0455-4F57-9752-CA4078A0DB56}" sibTransId="{D4271523-5826-4F72-A7BC-A5A1872DFC99}"/>
    <dgm:cxn modelId="{E8D94812-0010-47BB-B00F-BA05D129AA4E}" type="presOf" srcId="{1D00A9B0-0B1D-4CEC-AADD-843D542C706F}" destId="{E394E2AB-CF8F-44CB-A95C-1FA668449415}" srcOrd="1" destOrd="0" presId="urn:microsoft.com/office/officeart/2005/8/layout/lProcess2"/>
    <dgm:cxn modelId="{4C1E7E66-AC7F-4948-83DF-51C08083D30D}" srcId="{C8CAA471-9791-41F1-9CC3-9CAB84B1509B}" destId="{EB4E35D9-67FE-4447-9FB2-CF87D73006EB}" srcOrd="0" destOrd="0" parTransId="{F6F9DB82-1974-4266-9D68-4A21A50204B6}" sibTransId="{C024A004-B65A-4007-AB93-72A4A28B8D0F}"/>
    <dgm:cxn modelId="{B5103249-2FD4-4A76-836A-3C0E4DAA1971}" type="presOf" srcId="{EB4E35D9-67FE-4447-9FB2-CF87D73006EB}" destId="{56E78D1E-3B60-40F9-9804-1728DC5318DB}" srcOrd="0" destOrd="0" presId="urn:microsoft.com/office/officeart/2005/8/layout/lProcess2"/>
    <dgm:cxn modelId="{26BFE939-9F42-43B6-9490-EA5785CBF9F8}" type="presOf" srcId="{89331909-9815-41AB-AFC8-89AF0BDE34F7}" destId="{1F7C844D-C468-4503-8DB2-DD3C8C1FAEF1}" srcOrd="0" destOrd="0" presId="urn:microsoft.com/office/officeart/2005/8/layout/lProcess2"/>
    <dgm:cxn modelId="{7A6A6B30-99E2-4BD9-9F62-60486B0BFADA}" type="presOf" srcId="{EB4E35D9-67FE-4447-9FB2-CF87D73006EB}" destId="{3E67D344-DE0E-42B3-8CB8-2B5DD1568DC6}" srcOrd="1" destOrd="0" presId="urn:microsoft.com/office/officeart/2005/8/layout/lProcess2"/>
    <dgm:cxn modelId="{0C80E595-A405-452D-8EB5-812B8352EF80}" type="presOf" srcId="{1D00A9B0-0B1D-4CEC-AADD-843D542C706F}" destId="{30BC8C00-21A3-473E-95E1-EAD950E108E4}" srcOrd="0" destOrd="0" presId="urn:microsoft.com/office/officeart/2005/8/layout/lProcess2"/>
    <dgm:cxn modelId="{D2901F47-6BCA-46B2-89BD-0A3775AC17C8}" type="presOf" srcId="{10DEDC5F-2026-4559-B19E-40EAF168EF33}" destId="{688F182F-967E-4F8D-BF5F-C9C73E9B51F5}" srcOrd="0" destOrd="0" presId="urn:microsoft.com/office/officeart/2005/8/layout/lProcess2"/>
    <dgm:cxn modelId="{3F52FCBC-7F65-428A-88BA-1AD0FBFBCF6A}" type="presOf" srcId="{C724271F-8642-4ED7-983B-76E46361B89F}" destId="{2FBAAD7B-C744-4F36-8AA9-FCB9B192C18E}" srcOrd="0" destOrd="0" presId="urn:microsoft.com/office/officeart/2005/8/layout/lProcess2"/>
    <dgm:cxn modelId="{532D847F-9DBA-4222-AAE7-F992866E260D}" srcId="{1D00A9B0-0B1D-4CEC-AADD-843D542C706F}" destId="{89331909-9815-41AB-AFC8-89AF0BDE34F7}" srcOrd="1" destOrd="0" parTransId="{5CBA66FA-36E8-4419-809E-5F7040A2B724}" sibTransId="{E115BF13-A73E-476D-9F3C-5DD951A1EE6E}"/>
    <dgm:cxn modelId="{C1073E74-04AD-48B3-8919-5657DC5FA5DA}" srcId="{EB4E35D9-67FE-4447-9FB2-CF87D73006EB}" destId="{C1C2294E-96FD-4EDF-B287-F29CE2E252EA}" srcOrd="1" destOrd="0" parTransId="{133FFC95-2F91-4AD2-B4AC-0DC265F34C2E}" sibTransId="{F3E5005F-6B0F-468C-9F86-34D71C9EAE04}"/>
    <dgm:cxn modelId="{46DF46DC-A909-4AAC-965E-4233E6430CF9}" type="presOf" srcId="{C8CAA471-9791-41F1-9CC3-9CAB84B1509B}" destId="{8B9D0234-37A7-4CAA-B780-6EF1A088D8A6}" srcOrd="0" destOrd="0" presId="urn:microsoft.com/office/officeart/2005/8/layout/lProcess2"/>
    <dgm:cxn modelId="{D8373588-3032-46F5-8CE2-43C87C6ABD2E}" srcId="{1D00A9B0-0B1D-4CEC-AADD-843D542C706F}" destId="{C724271F-8642-4ED7-983B-76E46361B89F}" srcOrd="0" destOrd="0" parTransId="{01F842FE-EDD2-4510-B6FA-3E416D738369}" sibTransId="{C99A0977-4BFA-449C-A12C-E906665B4618}"/>
    <dgm:cxn modelId="{25511762-AFD7-4A9C-A096-8EF486F2D4F9}" type="presOf" srcId="{C1C2294E-96FD-4EDF-B287-F29CE2E252EA}" destId="{20489CB7-98AB-4C8A-957F-C292689958CA}" srcOrd="0" destOrd="0" presId="urn:microsoft.com/office/officeart/2005/8/layout/lProcess2"/>
    <dgm:cxn modelId="{1766E6FE-31D0-4761-9B9C-90BCA94BC105}" type="presParOf" srcId="{8B9D0234-37A7-4CAA-B780-6EF1A088D8A6}" destId="{FF49E538-247F-48E7-8D57-512FB7EFFAD2}" srcOrd="0" destOrd="0" presId="urn:microsoft.com/office/officeart/2005/8/layout/lProcess2"/>
    <dgm:cxn modelId="{24CB8D31-4812-4132-8F3E-FBF139D130A4}" type="presParOf" srcId="{FF49E538-247F-48E7-8D57-512FB7EFFAD2}" destId="{56E78D1E-3B60-40F9-9804-1728DC5318DB}" srcOrd="0" destOrd="0" presId="urn:microsoft.com/office/officeart/2005/8/layout/lProcess2"/>
    <dgm:cxn modelId="{0FDCD03D-1D7F-427B-B650-B96D9F211C71}" type="presParOf" srcId="{FF49E538-247F-48E7-8D57-512FB7EFFAD2}" destId="{3E67D344-DE0E-42B3-8CB8-2B5DD1568DC6}" srcOrd="1" destOrd="0" presId="urn:microsoft.com/office/officeart/2005/8/layout/lProcess2"/>
    <dgm:cxn modelId="{B24DA0EA-C8AF-4882-BCFA-CF43B706D6E8}" type="presParOf" srcId="{FF49E538-247F-48E7-8D57-512FB7EFFAD2}" destId="{B5585091-030C-4B33-A9D6-220C2D7E34B3}" srcOrd="2" destOrd="0" presId="urn:microsoft.com/office/officeart/2005/8/layout/lProcess2"/>
    <dgm:cxn modelId="{C4C3956C-3867-4AEB-86C3-12AFD9130B61}" type="presParOf" srcId="{B5585091-030C-4B33-A9D6-220C2D7E34B3}" destId="{73668CD3-99E6-4A27-A0FA-1A24DB1812B3}" srcOrd="0" destOrd="0" presId="urn:microsoft.com/office/officeart/2005/8/layout/lProcess2"/>
    <dgm:cxn modelId="{066A3CB8-7EB5-44A7-A68F-60BD2CFD1867}" type="presParOf" srcId="{73668CD3-99E6-4A27-A0FA-1A24DB1812B3}" destId="{688F182F-967E-4F8D-BF5F-C9C73E9B51F5}" srcOrd="0" destOrd="0" presId="urn:microsoft.com/office/officeart/2005/8/layout/lProcess2"/>
    <dgm:cxn modelId="{1C98D763-0F9F-45A5-A8F0-0E9C171F859E}" type="presParOf" srcId="{73668CD3-99E6-4A27-A0FA-1A24DB1812B3}" destId="{DA94ED33-8050-46CC-8211-9C598B97B76B}" srcOrd="1" destOrd="0" presId="urn:microsoft.com/office/officeart/2005/8/layout/lProcess2"/>
    <dgm:cxn modelId="{527106A0-F9DC-49BE-A9A1-49D0AB4562AA}" type="presParOf" srcId="{73668CD3-99E6-4A27-A0FA-1A24DB1812B3}" destId="{20489CB7-98AB-4C8A-957F-C292689958CA}" srcOrd="2" destOrd="0" presId="urn:microsoft.com/office/officeart/2005/8/layout/lProcess2"/>
    <dgm:cxn modelId="{118B5D30-7644-4FCE-96F8-72EB45A6BA9A}" type="presParOf" srcId="{8B9D0234-37A7-4CAA-B780-6EF1A088D8A6}" destId="{DAB08B0A-5900-4DB8-9F64-E5351EFD8AEA}" srcOrd="1" destOrd="0" presId="urn:microsoft.com/office/officeart/2005/8/layout/lProcess2"/>
    <dgm:cxn modelId="{E3CFAA82-654D-4860-BBBE-B777D114409F}" type="presParOf" srcId="{8B9D0234-37A7-4CAA-B780-6EF1A088D8A6}" destId="{4F3EA403-1840-4116-9008-5EAD3949B21B}" srcOrd="2" destOrd="0" presId="urn:microsoft.com/office/officeart/2005/8/layout/lProcess2"/>
    <dgm:cxn modelId="{E0878292-F219-426F-904F-92B12B96A70B}" type="presParOf" srcId="{4F3EA403-1840-4116-9008-5EAD3949B21B}" destId="{30BC8C00-21A3-473E-95E1-EAD950E108E4}" srcOrd="0" destOrd="0" presId="urn:microsoft.com/office/officeart/2005/8/layout/lProcess2"/>
    <dgm:cxn modelId="{AABC5866-DCA0-4FED-9C0A-690AA40A6DE4}" type="presParOf" srcId="{4F3EA403-1840-4116-9008-5EAD3949B21B}" destId="{E394E2AB-CF8F-44CB-A95C-1FA668449415}" srcOrd="1" destOrd="0" presId="urn:microsoft.com/office/officeart/2005/8/layout/lProcess2"/>
    <dgm:cxn modelId="{9B0629C1-A6E3-46B3-8A0B-EC9BE04E0705}" type="presParOf" srcId="{4F3EA403-1840-4116-9008-5EAD3949B21B}" destId="{2291B699-EEC6-47A9-A2D0-28C31FFD69F3}" srcOrd="2" destOrd="0" presId="urn:microsoft.com/office/officeart/2005/8/layout/lProcess2"/>
    <dgm:cxn modelId="{A287DEE2-39A0-4745-867C-C321AC1AA31B}" type="presParOf" srcId="{2291B699-EEC6-47A9-A2D0-28C31FFD69F3}" destId="{7E336597-FE35-4A06-AF11-C3CA28F1F0E8}" srcOrd="0" destOrd="0" presId="urn:microsoft.com/office/officeart/2005/8/layout/lProcess2"/>
    <dgm:cxn modelId="{9C719E12-37C7-447C-9057-CFD675357D44}" type="presParOf" srcId="{7E336597-FE35-4A06-AF11-C3CA28F1F0E8}" destId="{2FBAAD7B-C744-4F36-8AA9-FCB9B192C18E}" srcOrd="0" destOrd="0" presId="urn:microsoft.com/office/officeart/2005/8/layout/lProcess2"/>
    <dgm:cxn modelId="{529DA084-DA5F-481A-9B8A-BD53DC0401DA}" type="presParOf" srcId="{7E336597-FE35-4A06-AF11-C3CA28F1F0E8}" destId="{EB491009-358C-41AA-9256-6598C0735AF8}" srcOrd="1" destOrd="0" presId="urn:microsoft.com/office/officeart/2005/8/layout/lProcess2"/>
    <dgm:cxn modelId="{59FB1151-097F-4DA0-B033-1CB98B418C1B}" type="presParOf" srcId="{7E336597-FE35-4A06-AF11-C3CA28F1F0E8}" destId="{1F7C844D-C468-4503-8DB2-DD3C8C1FAEF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8D1E-3B60-40F9-9804-1728DC5318DB}">
      <dsp:nvSpPr>
        <dsp:cNvPr id="0" name=""/>
        <dsp:cNvSpPr/>
      </dsp:nvSpPr>
      <dsp:spPr>
        <a:xfrm>
          <a:off x="50576" y="0"/>
          <a:ext cx="3970016" cy="49716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en-GB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576" y="0"/>
        <a:ext cx="3970016" cy="1491504"/>
      </dsp:txXfrm>
    </dsp:sp>
    <dsp:sp modelId="{688F182F-967E-4F8D-BF5F-C9C73E9B51F5}">
      <dsp:nvSpPr>
        <dsp:cNvPr id="0" name=""/>
        <dsp:cNvSpPr/>
      </dsp:nvSpPr>
      <dsp:spPr>
        <a:xfrm>
          <a:off x="401128" y="1191991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International credit mobility 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5033" y="1235896"/>
        <a:ext cx="3088203" cy="1411220"/>
      </dsp:txXfrm>
    </dsp:sp>
    <dsp:sp modelId="{20489CB7-98AB-4C8A-957F-C292689958CA}">
      <dsp:nvSpPr>
        <dsp:cNvPr id="0" name=""/>
        <dsp:cNvSpPr/>
      </dsp:nvSpPr>
      <dsp:spPr>
        <a:xfrm>
          <a:off x="401128" y="2887779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altLang="en-U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Degree</a:t>
          </a: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BE" altLang="en-U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fr-BE" altLang="en-US" sz="28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EMJMD 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5033" y="2931684"/>
        <a:ext cx="3088203" cy="1411220"/>
      </dsp:txXfrm>
    </dsp:sp>
    <dsp:sp modelId="{30BC8C00-21A3-473E-95E1-EAD950E108E4}">
      <dsp:nvSpPr>
        <dsp:cNvPr id="0" name=""/>
        <dsp:cNvSpPr/>
      </dsp:nvSpPr>
      <dsp:spPr>
        <a:xfrm>
          <a:off x="4276022" y="0"/>
          <a:ext cx="3970016" cy="49716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cooperation</a:t>
          </a:r>
          <a:endParaRPr lang="en-GB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76022" y="0"/>
        <a:ext cx="3970016" cy="1491504"/>
      </dsp:txXfrm>
    </dsp:sp>
    <dsp:sp modelId="{2FBAAD7B-C744-4F36-8AA9-FCB9B192C18E}">
      <dsp:nvSpPr>
        <dsp:cNvPr id="0" name=""/>
        <dsp:cNvSpPr/>
      </dsp:nvSpPr>
      <dsp:spPr>
        <a:xfrm>
          <a:off x="4668896" y="1288549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</a:t>
          </a:r>
          <a:r>
            <a:rPr lang="es-E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Building</a:t>
          </a:r>
          <a:r>
            <a:rPr lang="es-E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</a:t>
          </a:r>
          <a:r>
            <a:rPr lang="es-E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</a:t>
          </a: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12801" y="1332454"/>
        <a:ext cx="3088203" cy="1411220"/>
      </dsp:txXfrm>
    </dsp:sp>
    <dsp:sp modelId="{1F7C844D-C468-4503-8DB2-DD3C8C1FAEF1}">
      <dsp:nvSpPr>
        <dsp:cNvPr id="0" name=""/>
        <dsp:cNvSpPr/>
      </dsp:nvSpPr>
      <dsp:spPr>
        <a:xfrm>
          <a:off x="4668896" y="2967482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Jean Monnet </a:t>
          </a:r>
          <a:r>
            <a:rPr lang="fr-BE" altLang="en-U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Activities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12801" y="3011387"/>
        <a:ext cx="3088203" cy="141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C9806A4-431C-472F-AC3E-7D65907D90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598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578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1A89189B-F8AD-4DF6-8D65-6B36CEB37E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4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669" y="4717736"/>
            <a:ext cx="5456565" cy="446817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Many of the projects</a:t>
            </a:r>
            <a:r>
              <a:rPr lang="en-GB" baseline="0" dirty="0" smtClean="0"/>
              <a:t> funded during the 2007 – 2013 period offered mobility opportunities for students and staff  and </a:t>
            </a:r>
            <a:r>
              <a:rPr lang="en-GB" b="1" baseline="0" dirty="0" smtClean="0"/>
              <a:t>many still have ongoing projects</a:t>
            </a:r>
          </a:p>
          <a:p>
            <a:r>
              <a:rPr lang="en-GB" baseline="0" dirty="0" smtClean="0"/>
              <a:t>e.g.</a:t>
            </a:r>
          </a:p>
          <a:p>
            <a:pPr marL="173285" indent="-173285">
              <a:buFont typeface="Arial" panose="020B0604020202020204" pitchFamily="34" charset="0"/>
              <a:buChar char="•"/>
            </a:pPr>
            <a:r>
              <a:rPr lang="en-GB" baseline="0" dirty="0" smtClean="0"/>
              <a:t>Erasmus Mundus Action 2,</a:t>
            </a:r>
          </a:p>
          <a:p>
            <a:pPr marL="173285" indent="-173285">
              <a:buFont typeface="Arial" panose="020B0604020202020204" pitchFamily="34" charset="0"/>
              <a:buChar char="•"/>
            </a:pPr>
            <a:r>
              <a:rPr lang="en-GB" baseline="0" dirty="0" smtClean="0"/>
              <a:t>ICI-ECP,  </a:t>
            </a:r>
          </a:p>
          <a:p>
            <a:pPr marL="173285" indent="-173285">
              <a:buFont typeface="Arial" panose="020B0604020202020204" pitchFamily="34" charset="0"/>
              <a:buChar char="•"/>
            </a:pPr>
            <a:r>
              <a:rPr lang="en-GB" baseline="0" dirty="0" smtClean="0"/>
              <a:t>Tempus, Alfa, </a:t>
            </a:r>
            <a:r>
              <a:rPr lang="en-GB" baseline="0" dirty="0" err="1" smtClean="0"/>
              <a:t>Edulink</a:t>
            </a:r>
            <a:r>
              <a:rPr lang="en-GB" baseline="0" dirty="0" smtClean="0"/>
              <a:t>, </a:t>
            </a:r>
          </a:p>
          <a:p>
            <a:pPr marL="173285" indent="-173285">
              <a:buFont typeface="Arial" panose="020B0604020202020204" pitchFamily="34" charset="0"/>
              <a:buChar char="•"/>
            </a:pPr>
            <a:r>
              <a:rPr lang="en-GB" baseline="0" dirty="0" smtClean="0"/>
              <a:t>Marie Curie, </a:t>
            </a:r>
          </a:p>
          <a:p>
            <a:pPr marL="173285" indent="-173285">
              <a:buFont typeface="Arial" panose="020B0604020202020204" pitchFamily="34" charset="0"/>
              <a:buChar char="•"/>
            </a:pPr>
            <a:r>
              <a:rPr lang="en-GB" baseline="0" dirty="0" smtClean="0"/>
              <a:t>Nationally funded bilateral mobility schemes with Partner Countries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3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6125"/>
            <a:ext cx="4965700" cy="3724275"/>
          </a:xfrm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860" indent="-28494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785" indent="-22795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697" indent="-22795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612" indent="-22795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525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3439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9353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5267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2BEE8F0-0C39-4CBB-BC5A-6D3B76DB70F7}" type="slidenum">
              <a:rPr lang="en-GB" sz="120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9700" name="Notes Placeholder 1"/>
          <p:cNvSpPr>
            <a:spLocks noGrp="1"/>
          </p:cNvSpPr>
          <p:nvPr>
            <p:ph type="body" idx="1"/>
          </p:nvPr>
        </p:nvSpPr>
        <p:spPr>
          <a:xfrm>
            <a:off x="681663" y="4717416"/>
            <a:ext cx="5456574" cy="44691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pPr>
              <a:defRPr/>
            </a:pPr>
            <a:endParaRPr lang="fr-BE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40" indent="-28574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984" indent="-22859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79" indent="-22859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373" indent="-22859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566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760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954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148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53D12C-1361-4537-B484-35E6763675A5}" type="slidenum">
              <a:rPr lang="en-GB" smtClean="0">
                <a:solidFill>
                  <a:prstClr val="black"/>
                </a:solidFill>
              </a:rPr>
              <a:pPr eaLnBrk="1" hangingPunct="1"/>
              <a:t>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2469" y="4716781"/>
            <a:ext cx="5454965" cy="446944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 b="1" dirty="0" smtClean="0"/>
              <a:t>20,000 </a:t>
            </a:r>
            <a:r>
              <a:rPr lang="en-GB" b="1" dirty="0" err="1" smtClean="0"/>
              <a:t>mobbilities</a:t>
            </a:r>
            <a:r>
              <a:rPr lang="en-GB" b="1" dirty="0" smtClean="0"/>
              <a:t> divided by the 33 National Agencies</a:t>
            </a:r>
            <a:r>
              <a:rPr lang="en-GB" b="1" baseline="0" dirty="0" smtClean="0"/>
              <a:t> 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Each NA will publish how much budget they have for each of the 10 envelopes and whether there are any restrictions attached to these budgets.</a:t>
            </a:r>
            <a:endParaRPr lang="en-GB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13372E-D311-401C-8FB6-99C268427CD3}" type="slidenum">
              <a:rPr lang="de-DE" altLang="en-US" sz="1200">
                <a:solidFill>
                  <a:srgbClr val="000000"/>
                </a:solidFill>
                <a:latin typeface="Times" pitchFamily="18" charset="0"/>
              </a:rPr>
              <a:pPr/>
              <a:t>14</a:t>
            </a:fld>
            <a:endParaRPr lang="de-DE" altLang="en-US" sz="12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36B5-A8EA-4C9C-B949-A771BAAF26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1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A70A-B0B0-4690-AC62-3631496038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90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472B-B7BA-4AE7-9909-182191597A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9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dirty="0" smtClean="0">
                <a:solidFill>
                  <a:srgbClr val="FFFFFF"/>
                </a:solidFill>
                <a:latin typeface="Verdana"/>
                <a:cs typeface="Arial" pitchFamily="34" charset="0"/>
              </a:rPr>
              <a:t>Date: in 12 pts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7600" b="1">
              <a:solidFill>
                <a:srgbClr val="FFFFFF"/>
              </a:solidFill>
            </a:endParaRPr>
          </a:p>
        </p:txBody>
      </p:sp>
      <p:pic>
        <p:nvPicPr>
          <p:cNvPr id="7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211638" y="6237288"/>
            <a:ext cx="647700" cy="647700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800" b="1" i="1" dirty="0">
                <a:solidFill>
                  <a:srgbClr val="FFFFFF"/>
                </a:solidFill>
              </a:rPr>
              <a:t>Erasmus+</a:t>
            </a:r>
            <a:endParaRPr lang="en-GB" sz="800" b="1" i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140200" y="1700213"/>
            <a:ext cx="900113" cy="53975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2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FED1-D05F-487E-8E99-0AAA7C78F6A4}" type="datetime1">
              <a:rPr lang="en-US">
                <a:solidFill>
                  <a:srgbClr val="000000"/>
                </a:solidFill>
              </a:rPr>
              <a:pPr>
                <a:defRPr/>
              </a:pPr>
              <a:t>15/06/15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2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2EBF-C0A8-41C2-B16C-F47BDC80A4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940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4058-2918-4BF2-B58A-5FC9552CC1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1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06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10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837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06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33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176E-395B-4EB5-9BD3-C17294AB77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500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71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889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501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085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67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42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105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092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44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4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C2A859-E87D-4E99-AFCA-3C4D377988AF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86225" y="6553200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88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344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8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53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760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702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1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367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621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581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9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500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221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087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786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CC8-6AD7-4C39-99A2-DCAE81C579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6E55-151C-43FF-86E7-457A9FBA69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8D2AFF-F198-45BA-BF64-1A47F617D79F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11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60A968-01D8-48C1-B9F0-E576D1CC81E3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8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8" name="Rectangle 13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309116-6A1E-4853-B0FA-07D530A88B0C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9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9" name="Rectangle 1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2227EC-B7A9-4A96-ACA2-5C54BDE2EABE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5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A9ED7A-3227-4AB8-BE7E-A8382BA7FA5E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6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EA105B-0C44-4806-8315-E0D115CEBEAD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1A0D-8018-472E-9066-A1E8E9AC1A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2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2933818" y="422666"/>
            <a:ext cx="3240360" cy="824491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2486A7-2C19-4D41-94BA-C950F98C0844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3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3E4C85-D8BB-4058-B6AB-A223F081FC28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66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6384-0912-4B70-9C93-242E27CE93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138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21D9-4AC6-46B8-A9CF-C8890C8B8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264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EE80-1C6E-471A-A39F-C8E618702E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44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4F7-2ED7-476A-96B3-FBEA04CF48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105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CE31-099F-4C72-B558-278045F88D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85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A88-F4E1-4D5B-95B8-F67894224B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083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45B6-31A3-49C6-9256-BC2E80CC09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35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87FD-03DE-4A76-A43F-A0C413D40A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01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1365-39CE-4262-9746-86295567B5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7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D9FA-D200-49D7-A393-83B2C38015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344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107C-4F11-4FA2-B9C1-26FF3DF527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15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21F1-0AA1-4532-AC3B-1CB602FED1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978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Times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31019C-10DA-4148-AED3-15FD68C2ADC9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86225" y="6553200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71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FD63-6A1E-413B-8638-B0C11CF642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540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49C8-4CC3-4203-83C9-06A128B970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142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B727-839D-4E55-893F-1A000BF1A8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767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32C-4902-4E3E-BC3D-8347A89377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011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3DA2-8209-4FD5-9C04-757B4EDFAA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89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2954-98B2-46F4-8AF6-4038A096A3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F958-C3A6-4A4C-8C3C-AF44A08CC6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36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9A10-4F63-407A-93F8-2D8A6EBF85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383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14BC-92FC-481D-A24C-960DF655B6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808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BFDE-8280-4678-B005-F204459A12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65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BF40-163F-4975-8545-0853F8412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94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B789-E4E5-42EF-BDCC-1B44D46CAD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73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F3B6-665A-41C2-93B3-7529074360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446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1CE-C8AA-49C7-BF45-687C585919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885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DAFB-F57B-4CDD-9F87-3EA5B8B8D2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984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64E2-3067-48C3-A97A-0F214422F2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083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E232-6D0C-4928-803F-9CD97A7499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9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F843-7064-4A68-B0B4-51B608153B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77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5F72-46E4-44C1-B090-2BDA1ABE36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824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DD08-3181-4A67-B0BF-9C1B78A714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144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67EE-255F-4319-99FC-58529A57CA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382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7D52-8F7F-4E38-8156-5432953A3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870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B0ED-E3D0-4E81-BAF4-B107DE4CDA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111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81C4-F3F6-4A92-BF9A-40587B606D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42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A3A-8C69-4FBB-A514-423026A95D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00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DC73-04BF-47A7-B873-69D090FE17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916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CD44B-BEF4-4D27-81E6-F3A4A07BCC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606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C722-DB09-4283-852B-1C2D8524B6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EC2A-7EDA-419B-8EB8-6F69EC8AE5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201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D70C-DCF9-40BB-8AFE-29DF6CB82D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709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CC5-2CA8-4B09-A8C6-4F846E19CF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52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5BA0-6B1E-45F4-A98B-24A57A9F81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384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F9A6-0239-4A3F-BE32-D9FA6A4E86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481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54D4-B907-4A78-8F55-3B6F510EA8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18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B7AF-876C-4790-8FC1-2BF62BE223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71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EA88-0BC4-4775-A4D1-486AC6C28F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57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41D5-C6DA-41CE-ADEE-6EE421B48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539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B222-B6BE-4D77-8FAD-6A9BE4E23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15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C16BF-31CB-426C-96F9-20F1973052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8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4BB2-E89C-4229-805C-8B93A14AEC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896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8517-EE39-4CE9-A40D-B44C34A1BD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402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09D4-997F-4702-BAA8-2241B98A60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707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F395-B27F-461C-9432-2688A8A775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080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EDF7-55E3-4BF2-AA33-B0D60A0D3D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07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3128-4834-4232-8C67-41AA298054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609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D286-8C8D-4D7E-A398-45F66BF810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906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2A30-5B9A-4A4E-9FAB-0EA2D80F9A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699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4F2B-5AEF-47C8-A9BC-B3210FC17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010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Times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AEECC7-1ABC-4C50-86CC-6E680A0B07EC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86225" y="6553200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23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57F1-01F7-46F4-86DF-6845EE00CD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5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0437-744D-4E6E-B422-CBE1235B0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514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419E-09EB-453B-9778-B44D854CDB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611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9795-E9D5-4B3A-A015-404F216EDE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52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0D1B-2D33-4230-8A9B-8C0F93E8E1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142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6B8D-7C77-4363-8C3E-3C802E933A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921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27A0-A1D2-4568-9897-742324CF9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835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2553-9A36-4BF3-A305-831AB30E8D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073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82E6-1F13-4D1B-A45E-D394B60F2C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495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790-2F9C-4C4E-A2A5-F5259EA66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102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9451-9025-4193-A866-0237293DD5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4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D4F9-65EA-4695-A18F-5E7033D720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C2AB-228B-44DB-8C32-14E25E2BF0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4030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asmus_mundus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43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D63F31-7335-4769-8DBD-CA26EAA842B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47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asmus_mundus_ppt_inner_p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284663" y="6308725"/>
            <a:ext cx="647700" cy="538163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800" b="1" i="1" dirty="0">
                <a:solidFill>
                  <a:srgbClr val="FFFFFF"/>
                </a:solidFill>
              </a:rPr>
              <a:t>Erasmus+</a:t>
            </a:r>
            <a:endParaRPr lang="en-GB" sz="800" b="1" i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344B-0ED2-49FE-AE83-4E2762C69E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606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B37E-AEBF-4D7D-8B7B-0A07199E23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06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2AC6-DAC5-40A7-A60C-732130807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646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A9D4-FA20-4274-B56F-19F4CE52A1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82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554D-20ED-4056-A556-DECBAB25F8D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0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91EA-ABA1-4577-8B3A-0154CB92CB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87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CB70-08E9-4AA6-A3AD-A3F5F20EEF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006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45B1-831D-4354-8EC5-7975A82103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0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DDF7-45EB-4772-80D4-A463F2BEA2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4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1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3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PPT-Innen_EA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331E7752-9875-480E-BBF8-3114A18D2B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1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1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15/06/15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0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 Bold"/>
              </a:defRPr>
            </a:lvl1pPr>
          </a:lstStyle>
          <a:p>
            <a:pPr>
              <a:defRPr/>
            </a:pPr>
            <a:fld id="{0E152F49-484D-4478-A296-A192FE1575EF}" type="datetime1">
              <a:rPr lang="en-US"/>
              <a:pPr>
                <a:defRPr/>
              </a:pPr>
              <a:t>15/06/15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2054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b="1" i="1">
                <a:solidFill>
                  <a:srgbClr val="000000"/>
                </a:solidFill>
                <a:latin typeface="Verdana Bold"/>
              </a:defRPr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PPT-Innen_EA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0B53234-82F5-463F-8D7F-72ADF6DE1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1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282E885-E446-4EC3-B7F6-E20E5A4D8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7AE3FCB-BAA6-445E-BD3E-4004A2ACA8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862B2A9-441E-4E8B-96DA-C0A00CF168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PPT-Innen_EA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0A7B40F-F377-43EB-87CE-07807FDB80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6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828AF2C-B94B-4FF0-8F61-8B0CBDF082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fld id="{73DA94BB-30BF-42A7-86F0-70F6B0B45B41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opportunities/international-cooperation/international-mobility_en.htm" TargetMode="External"/><Relationship Id="rId4" Type="http://schemas.openxmlformats.org/officeDocument/2006/relationships/hyperlink" Target="http://ec.europa.eu/creative-europe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c.europa.eu/dgs/education_culture/international/eastern_e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3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94088" y="2420938"/>
            <a:ext cx="5470525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D624"/>
                </a:solidFill>
                <a:latin typeface="+mn-lt"/>
                <a:ea typeface="+mn-ea"/>
                <a:cs typeface="+mn-cs"/>
              </a:rPr>
              <a:t>Platform 4 </a:t>
            </a:r>
            <a:br>
              <a:rPr lang="en-GB" sz="4000" b="1" dirty="0">
                <a:solidFill>
                  <a:srgbClr val="FFD624"/>
                </a:solidFill>
                <a:latin typeface="+mn-lt"/>
                <a:ea typeface="+mn-ea"/>
                <a:cs typeface="+mn-cs"/>
              </a:rPr>
            </a:br>
            <a:r>
              <a:rPr lang="en-GB" sz="4000" b="1" dirty="0">
                <a:solidFill>
                  <a:srgbClr val="FFD624"/>
                </a:solidFill>
                <a:latin typeface="+mn-lt"/>
                <a:ea typeface="+mn-ea"/>
                <a:cs typeface="+mn-cs"/>
              </a:rPr>
              <a:t>Eastern Partnership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449263" y="4005263"/>
            <a:ext cx="8515350" cy="1223962"/>
          </a:xfrm>
        </p:spPr>
        <p:txBody>
          <a:bodyPr/>
          <a:lstStyle/>
          <a:p>
            <a:endParaRPr lang="en-GB" altLang="en-US" sz="2400" b="1" dirty="0" smtClean="0">
              <a:solidFill>
                <a:schemeClr val="bg1"/>
              </a:solidFill>
            </a:endParaRPr>
          </a:p>
          <a:p>
            <a:r>
              <a:rPr lang="en-GB" altLang="en-US" sz="2400" dirty="0" smtClean="0">
                <a:solidFill>
                  <a:schemeClr val="bg1"/>
                </a:solidFill>
                <a:latin typeface="Verdana" pitchFamily="34" charset="0"/>
              </a:rPr>
              <a:t>Eastern Partnership Civil Society Forum, WG 4</a:t>
            </a:r>
          </a:p>
          <a:p>
            <a:endParaRPr lang="en-GB" altLang="en-US" dirty="0" smtClean="0"/>
          </a:p>
        </p:txBody>
      </p:sp>
      <p:sp>
        <p:nvSpPr>
          <p:cNvPr id="2458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08850" y="6381750"/>
            <a:ext cx="1692275" cy="260350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2458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3250" y="5349875"/>
            <a:ext cx="5393289" cy="865188"/>
          </a:xfrm>
        </p:spPr>
        <p:txBody>
          <a:bodyPr/>
          <a:lstStyle/>
          <a:p>
            <a:r>
              <a:rPr lang="en-GB" altLang="en-US" sz="2000" i="0" dirty="0" smtClean="0"/>
              <a:t>Brussels, 16 June 2015</a:t>
            </a:r>
            <a:br>
              <a:rPr lang="en-GB" altLang="en-US" sz="2000" i="0" dirty="0" smtClean="0"/>
            </a:br>
            <a:r>
              <a:rPr lang="en-GB" altLang="en-US" sz="1400" i="0" dirty="0" smtClean="0"/>
              <a:t>Marta Touykova, Platform 4 Coordinator </a:t>
            </a:r>
            <a:br>
              <a:rPr lang="en-GB" altLang="en-US" sz="1400" i="0" dirty="0" smtClean="0"/>
            </a:br>
            <a:r>
              <a:rPr lang="en-GB" altLang="en-US" sz="1400" i="0" dirty="0" smtClean="0"/>
              <a:t>DG Education and Culture, EC</a:t>
            </a:r>
          </a:p>
          <a:p>
            <a:endParaRPr lang="en-GB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68313" y="1773238"/>
            <a:ext cx="822960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320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EaP Platform 4 : </a:t>
            </a:r>
            <a:r>
              <a:rPr lang="fr-BE" altLang="en-US" smtClean="0">
                <a:solidFill>
                  <a:srgbClr val="C00000"/>
                </a:solidFill>
              </a:rPr>
              <a:t>Youth</a:t>
            </a:r>
            <a:r>
              <a:rPr lang="fr-BE" altLang="en-US" smtClean="0"/>
              <a:t/>
            </a:r>
            <a:br>
              <a:rPr lang="fr-BE" altLang="en-US" smtClean="0"/>
            </a:br>
            <a:endParaRPr lang="en-GB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481263"/>
            <a:ext cx="822960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Tx/>
              <a:buChar char="•"/>
            </a:pPr>
            <a:r>
              <a:rPr lang="en-GB" altLang="en-US" sz="1800" dirty="0" smtClean="0"/>
              <a:t>EaP Youth Forum </a:t>
            </a:r>
            <a:r>
              <a:rPr lang="en-GB" altLang="en-US" sz="1800" b="0" dirty="0" smtClean="0"/>
              <a:t>under LT presidency – Kaunas October 2013 and LV presidency – Riga February 2015 took stock of the cooperation and presented further opportunities under the Erasmus+ programme</a:t>
            </a:r>
          </a:p>
          <a:p>
            <a:pPr marL="285750" indent="-285750" algn="just">
              <a:buFontTx/>
              <a:buChar char="•"/>
            </a:pPr>
            <a:r>
              <a:rPr lang="en-GB" altLang="en-US" sz="1800" dirty="0" smtClean="0">
                <a:ea typeface="Verdana" pitchFamily="34" charset="0"/>
                <a:cs typeface="Verdana" pitchFamily="34" charset="0"/>
              </a:rPr>
              <a:t>Youth in Action</a:t>
            </a:r>
            <a:r>
              <a:rPr lang="en-GB" altLang="en-US" sz="1800" b="0" dirty="0"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1800" b="0" dirty="0" smtClean="0">
                <a:ea typeface="Verdana" pitchFamily="34" charset="0"/>
                <a:cs typeface="Verdana" pitchFamily="34" charset="0"/>
              </a:rPr>
              <a:t>with a dedicated </a:t>
            </a:r>
            <a:r>
              <a:rPr lang="fr-BE" altLang="en-US" sz="1800" dirty="0" smtClean="0">
                <a:ea typeface="Verdana" pitchFamily="34" charset="0"/>
                <a:cs typeface="Verdana" pitchFamily="34" charset="0"/>
              </a:rPr>
              <a:t>EaP </a:t>
            </a:r>
            <a:r>
              <a:rPr lang="fr-BE" altLang="en-US" sz="1800" dirty="0" err="1">
                <a:ea typeface="Verdana" pitchFamily="34" charset="0"/>
                <a:cs typeface="Verdana" pitchFamily="34" charset="0"/>
              </a:rPr>
              <a:t>Youth</a:t>
            </a:r>
            <a:r>
              <a:rPr lang="fr-BE" altLang="en-US" sz="1800" dirty="0">
                <a:ea typeface="Verdana" pitchFamily="34" charset="0"/>
                <a:cs typeface="Verdana" pitchFamily="34" charset="0"/>
              </a:rPr>
              <a:t> </a:t>
            </a:r>
            <a:r>
              <a:rPr lang="fr-BE" altLang="en-US" sz="1800" dirty="0" err="1">
                <a:ea typeface="Verdana" pitchFamily="34" charset="0"/>
                <a:cs typeface="Verdana" pitchFamily="34" charset="0"/>
              </a:rPr>
              <a:t>Window</a:t>
            </a:r>
            <a:r>
              <a:rPr lang="fr-BE" altLang="en-US" sz="18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1800" b="0" dirty="0">
                <a:ea typeface="Verdana" pitchFamily="34" charset="0"/>
                <a:cs typeface="Verdana" pitchFamily="34" charset="0"/>
              </a:rPr>
              <a:t>until 2013 </a:t>
            </a:r>
            <a:endParaRPr lang="fr-FR" altLang="en-US" sz="1800" b="0" dirty="0"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Tx/>
              <a:buChar char="•"/>
            </a:pPr>
            <a:r>
              <a:rPr lang="en-GB" altLang="en-US" sz="1800" b="0" dirty="0" smtClean="0">
                <a:ea typeface="Verdana" pitchFamily="34" charset="0"/>
                <a:cs typeface="Verdana" pitchFamily="34" charset="0"/>
              </a:rPr>
              <a:t>and </a:t>
            </a:r>
            <a:r>
              <a:rPr lang="en-GB" altLang="en-US" sz="1800" dirty="0" smtClean="0">
                <a:ea typeface="Verdana" pitchFamily="34" charset="0"/>
                <a:cs typeface="Verdana" pitchFamily="34" charset="0"/>
              </a:rPr>
              <a:t>Erasmus+ </a:t>
            </a:r>
            <a:r>
              <a:rPr lang="en-GB" altLang="en-US" sz="1800" b="0" dirty="0" smtClean="0">
                <a:ea typeface="Verdana" pitchFamily="34" charset="0"/>
                <a:cs typeface="Verdana" pitchFamily="34" charset="0"/>
              </a:rPr>
              <a:t>since 2014 (youth exchanges, European Voluntary Service, training and networking of youth workers).</a:t>
            </a:r>
            <a:r>
              <a:rPr lang="en-GB" alt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 algn="just">
              <a:spcBef>
                <a:spcPct val="50000"/>
              </a:spcBef>
              <a:buFontTx/>
              <a:buChar char="•"/>
            </a:pPr>
            <a:r>
              <a:rPr lang="fr-BE" altLang="en-US" sz="1800" dirty="0" smtClean="0">
                <a:ea typeface="Verdana" pitchFamily="34" charset="0"/>
                <a:cs typeface="Verdana" pitchFamily="34" charset="0"/>
              </a:rPr>
              <a:t>EaP </a:t>
            </a:r>
            <a:r>
              <a:rPr lang="fr-BE" altLang="en-US" sz="1800" dirty="0" err="1" smtClean="0">
                <a:ea typeface="Verdana" pitchFamily="34" charset="0"/>
                <a:cs typeface="Verdana" pitchFamily="34" charset="0"/>
              </a:rPr>
              <a:t>youth</a:t>
            </a:r>
            <a:r>
              <a:rPr lang="fr-BE" altLang="en-US" sz="1800" dirty="0" smtClean="0">
                <a:ea typeface="Verdana" pitchFamily="34" charset="0"/>
                <a:cs typeface="Verdana" pitchFamily="34" charset="0"/>
              </a:rPr>
              <a:t> programme </a:t>
            </a:r>
            <a:r>
              <a:rPr lang="fr-BE" altLang="en-US" sz="1800" b="0" dirty="0" err="1" smtClean="0">
                <a:ea typeface="Verdana" pitchFamily="34" charset="0"/>
                <a:cs typeface="Verdana" pitchFamily="34" charset="0"/>
              </a:rPr>
              <a:t>combining</a:t>
            </a:r>
            <a:r>
              <a:rPr lang="fr-BE" altLang="en-US" sz="1800" b="0" dirty="0" smtClean="0">
                <a:ea typeface="Verdana" pitchFamily="34" charset="0"/>
                <a:cs typeface="Verdana" pitchFamily="34" charset="0"/>
              </a:rPr>
              <a:t> c</a:t>
            </a:r>
            <a:r>
              <a:rPr lang="en-GB" altLang="en-US" sz="1800" b="0" dirty="0" err="1" smtClean="0">
                <a:ea typeface="Verdana" pitchFamily="34" charset="0"/>
                <a:cs typeface="Verdana" pitchFamily="34" charset="0"/>
              </a:rPr>
              <a:t>apacity</a:t>
            </a:r>
            <a:r>
              <a:rPr lang="en-GB" altLang="en-US" sz="1800" b="0" dirty="0" smtClean="0">
                <a:ea typeface="Verdana" pitchFamily="34" charset="0"/>
                <a:cs typeface="Verdana" pitchFamily="34" charset="0"/>
              </a:rPr>
              <a:t> development of national and local public sector and civil society actors and grants scheme for disadvantaged young people living in rural or deprived urban areas</a:t>
            </a:r>
          </a:p>
          <a:p>
            <a:pPr marL="285750" indent="-285750" algn="just">
              <a:spcBef>
                <a:spcPct val="50000"/>
              </a:spcBef>
            </a:pPr>
            <a:endParaRPr lang="en-GB" altLang="en-US" sz="1800" b="0" dirty="0"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spcBef>
                <a:spcPct val="50000"/>
              </a:spcBef>
            </a:pPr>
            <a:endParaRPr lang="en-GB" altLang="en-US" sz="1800" b="0" dirty="0" smtClean="0">
              <a:ea typeface="Verdana" pitchFamily="34" charset="0"/>
              <a:cs typeface="Verdana" pitchFamily="34" charset="0"/>
            </a:endParaRPr>
          </a:p>
          <a:p>
            <a:pPr marL="285750" indent="-285750" algn="just"/>
            <a:endParaRPr lang="fr-BE" altLang="en-US" sz="2000" b="0" dirty="0" smtClean="0">
              <a:latin typeface="Verdana Bold"/>
            </a:endParaRPr>
          </a:p>
          <a:p>
            <a:pPr marL="285750" indent="-285750" algn="just"/>
            <a:endParaRPr lang="fr-BE" altLang="en-US" sz="2000" b="0" dirty="0" smtClean="0">
              <a:latin typeface="Verdana Bold"/>
            </a:endParaRPr>
          </a:p>
        </p:txBody>
      </p:sp>
    </p:spTree>
    <p:extLst>
      <p:ext uri="{BB962C8B-B14F-4D97-AF65-F5344CB8AC3E}">
        <p14:creationId xmlns:p14="http://schemas.microsoft.com/office/powerpoint/2010/main" val="96334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 txBox="1">
            <a:spLocks/>
          </p:cNvSpPr>
          <p:nvPr/>
        </p:nvSpPr>
        <p:spPr bwMode="auto">
          <a:xfrm>
            <a:off x="179388" y="1196975"/>
            <a:ext cx="87852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6" tIns="45578" rIns="91156" bIns="45578"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65125" indent="-358775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4064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592263" indent="-2254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63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463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920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7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1835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4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fr-BE" altLang="en-US" sz="3000" b="1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Erasmus+ </a:t>
            </a:r>
            <a:r>
              <a:rPr lang="fr-BE" altLang="en-US" sz="3000" b="1" dirty="0" err="1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involvement</a:t>
            </a:r>
            <a:r>
              <a:rPr lang="fr-BE" altLang="en-US" sz="3000" b="1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 of </a:t>
            </a:r>
          </a:p>
          <a:p>
            <a:pPr lvl="4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/>
            </a:pPr>
            <a:r>
              <a:rPr lang="fr-BE" altLang="en-US" sz="3000" b="1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Eastern Partnership countries</a:t>
            </a:r>
          </a:p>
          <a:p>
            <a:pPr marL="292100" lvl="4" indent="-285750">
              <a:spcAft>
                <a:spcPct val="50000"/>
              </a:spcAft>
              <a:buClr>
                <a:srgbClr val="000000"/>
              </a:buClr>
              <a:defRPr/>
            </a:pPr>
            <a:r>
              <a:rPr lang="fr-BE" altLang="en-US" sz="18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Successful</a:t>
            </a:r>
            <a:r>
              <a:rPr lang="fr-BE" altLang="en-US" sz="18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cooperation</a:t>
            </a:r>
            <a:r>
              <a:rPr lang="fr-BE" altLang="en-US" sz="18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under</a:t>
            </a:r>
            <a:r>
              <a:rPr lang="fr-BE" altLang="en-US" sz="18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800" b="1" dirty="0" smtClean="0">
                <a:solidFill>
                  <a:srgbClr val="EF720B"/>
                </a:solidFill>
                <a:latin typeface="Verdana"/>
                <a:cs typeface="Arial" pitchFamily="34" charset="0"/>
              </a:rPr>
              <a:t>"Youth in Action"</a:t>
            </a:r>
          </a:p>
          <a:p>
            <a:pPr marL="292100" lvl="4" indent="-285750">
              <a:spcAft>
                <a:spcPct val="50000"/>
              </a:spcAft>
              <a:buClr>
                <a:srgbClr val="000000"/>
              </a:buClr>
              <a:defRPr/>
            </a:pPr>
            <a:r>
              <a:rPr lang="fr-BE" altLang="en-US" sz="1800" b="1" dirty="0" smtClean="0">
                <a:solidFill>
                  <a:srgbClr val="F58220"/>
                </a:solidFill>
                <a:latin typeface="Verdana"/>
                <a:cs typeface="Arial" pitchFamily="34" charset="0"/>
              </a:rPr>
              <a:t>Eastern Partnership Youth </a:t>
            </a:r>
            <a:r>
              <a:rPr lang="fr-BE" altLang="en-US" sz="1800" b="1" dirty="0" err="1" smtClean="0">
                <a:solidFill>
                  <a:srgbClr val="F58220"/>
                </a:solidFill>
                <a:latin typeface="Verdana"/>
                <a:cs typeface="Arial" pitchFamily="34" charset="0"/>
              </a:rPr>
              <a:t>Window</a:t>
            </a:r>
            <a:r>
              <a:rPr lang="fr-BE" altLang="en-US" sz="1800" b="1" dirty="0" smtClean="0">
                <a:solidFill>
                  <a:srgbClr val="F58220"/>
                </a:solidFill>
                <a:latin typeface="Verdana"/>
                <a:cs typeface="Arial" pitchFamily="34" charset="0"/>
              </a:rPr>
              <a:t> (2012 – 2013)</a:t>
            </a:r>
          </a:p>
          <a:p>
            <a:pPr marL="712788" lvl="4">
              <a:spcAft>
                <a:spcPct val="50000"/>
              </a:spcAft>
              <a:buClr>
                <a:srgbClr val="000000"/>
              </a:buClr>
              <a:buFontTx/>
              <a:buNone/>
              <a:defRPr/>
            </a:pP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More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than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additional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37,000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young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people and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youth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workers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– more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than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15,000 of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them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from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Eastern Partnership countries</a:t>
            </a:r>
          </a:p>
          <a:p>
            <a:pPr marL="0" lvl="4">
              <a:spcAft>
                <a:spcPct val="50000"/>
              </a:spcAft>
              <a:buClr>
                <a:srgbClr val="000000"/>
              </a:buClr>
              <a:defRPr/>
            </a:pPr>
            <a:r>
              <a:rPr lang="fr-BE" altLang="en-US" sz="18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800" b="1" dirty="0" smtClean="0">
                <a:solidFill>
                  <a:srgbClr val="EF720B"/>
                </a:solidFill>
                <a:latin typeface="Verdana"/>
                <a:cs typeface="Arial" pitchFamily="34" charset="0"/>
              </a:rPr>
              <a:t>Erasmus+:</a:t>
            </a:r>
          </a:p>
          <a:p>
            <a:pPr marL="712788" lvl="4">
              <a:spcAft>
                <a:spcPts val="1200"/>
              </a:spcAft>
              <a:buClr>
                <a:srgbClr val="000000"/>
              </a:buClr>
              <a:buFontTx/>
              <a:buNone/>
              <a:defRPr/>
            </a:pP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Key Action 1: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Mobility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projects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for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young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people and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youth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workers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: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youth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exchanges, European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Voluntary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Service,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youth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workers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' training and networking</a:t>
            </a:r>
          </a:p>
          <a:p>
            <a:pPr marL="712788" lvl="4"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Key Action 3: Meetings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between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young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people and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decision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makers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in the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field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of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youth</a:t>
            </a:r>
            <a:endParaRPr lang="fr-BE" altLang="en-US" sz="1600" b="1" dirty="0" smtClean="0">
              <a:solidFill>
                <a:srgbClr val="3166CF"/>
              </a:solidFill>
              <a:latin typeface="Verdana"/>
              <a:cs typeface="Arial" pitchFamily="34" charset="0"/>
            </a:endParaRPr>
          </a:p>
          <a:p>
            <a:pPr marL="712788" lvl="4"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endParaRPr lang="fr-BE" altLang="en-US" sz="1600" b="1" dirty="0" smtClean="0">
              <a:solidFill>
                <a:srgbClr val="3166CF"/>
              </a:solidFill>
              <a:latin typeface="Verdana"/>
              <a:cs typeface="Arial" pitchFamily="34" charset="0"/>
            </a:endParaRPr>
          </a:p>
          <a:p>
            <a:pPr marL="712788" lvl="4"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2014: ca. 1,100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projects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involving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EaP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countries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contracted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</a:t>
            </a:r>
            <a:r>
              <a:rPr lang="fr-BE" altLang="en-US" sz="1600" b="1" dirty="0" err="1" smtClean="0">
                <a:solidFill>
                  <a:srgbClr val="3166CF"/>
                </a:solidFill>
                <a:latin typeface="Verdana"/>
                <a:cs typeface="Arial" pitchFamily="34" charset="0"/>
              </a:rPr>
              <a:t>under</a:t>
            </a:r>
            <a:r>
              <a:rPr lang="fr-BE" altLang="en-US" sz="1600" b="1" dirty="0" smtClean="0">
                <a:solidFill>
                  <a:srgbClr val="3166CF"/>
                </a:solidFill>
                <a:latin typeface="Verdana"/>
                <a:cs typeface="Arial" pitchFamily="34" charset="0"/>
              </a:rPr>
              <a:t> Erasmus+ (ca. 30 Million €)</a:t>
            </a:r>
          </a:p>
          <a:p>
            <a:pPr marL="712788" lvl="4"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endParaRPr lang="fr-BE" altLang="en-US" sz="1600" b="1" dirty="0" smtClean="0">
              <a:solidFill>
                <a:srgbClr val="3166CF"/>
              </a:solidFill>
              <a:latin typeface="Verdana"/>
              <a:cs typeface="Arial" pitchFamily="34" charset="0"/>
            </a:endParaRPr>
          </a:p>
          <a:p>
            <a:pPr lvl="4"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endParaRPr lang="fr-BE" altLang="en-US" b="1" dirty="0" smtClean="0">
              <a:solidFill>
                <a:srgbClr val="000000"/>
              </a:solidFill>
              <a:cs typeface="Arial" charset="0"/>
            </a:endParaRPr>
          </a:p>
          <a:p>
            <a:pPr lvl="2">
              <a:spcAft>
                <a:spcPct val="50000"/>
              </a:spcAft>
              <a:buClr>
                <a:srgbClr val="000000"/>
              </a:buClr>
              <a:defRPr/>
            </a:pPr>
            <a:endParaRPr lang="fr-BE" altLang="en-US" sz="1600" b="1" dirty="0" smtClean="0">
              <a:cs typeface="Arial" charset="0"/>
            </a:endParaRPr>
          </a:p>
          <a:p>
            <a:pPr lvl="1">
              <a:spcAft>
                <a:spcPct val="50000"/>
              </a:spcAft>
              <a:buClr>
                <a:srgbClr val="000000"/>
              </a:buClr>
              <a:buSzPct val="90000"/>
              <a:defRPr/>
            </a:pPr>
            <a:endParaRPr lang="fr-BE" altLang="en-US" b="0" dirty="0" smtClean="0">
              <a:cs typeface="Arial" charset="0"/>
            </a:endParaRPr>
          </a:p>
          <a:p>
            <a:pPr lvl="1">
              <a:buClr>
                <a:srgbClr val="0F5494"/>
              </a:buClr>
              <a:buSzPct val="90000"/>
              <a:defRPr/>
            </a:pPr>
            <a:endParaRPr lang="fr-BE" altLang="en-US" sz="1200" dirty="0" smtClean="0">
              <a:cs typeface="Arial" charset="0"/>
            </a:endParaRPr>
          </a:p>
          <a:p>
            <a:pPr lvl="1">
              <a:buClr>
                <a:srgbClr val="0F5494"/>
              </a:buClr>
              <a:buSzPct val="90000"/>
              <a:defRPr/>
            </a:pPr>
            <a:endParaRPr lang="fr-BE" altLang="en-US" b="0" dirty="0" smtClean="0">
              <a:cs typeface="Arial" charset="0"/>
            </a:endParaRPr>
          </a:p>
          <a:p>
            <a:pPr>
              <a:buClr>
                <a:srgbClr val="0F5494"/>
              </a:buClr>
              <a:defRPr/>
            </a:pPr>
            <a:endParaRPr lang="fr-BE" altLang="en-US" sz="2200" b="1" i="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615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68313" y="1773238"/>
            <a:ext cx="82296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EaP Platform 4 : </a:t>
            </a:r>
            <a:r>
              <a:rPr lang="fr-BE" altLang="en-US" dirty="0" smtClean="0">
                <a:solidFill>
                  <a:srgbClr val="C00000"/>
                </a:solidFill>
              </a:rPr>
              <a:t>Culture</a:t>
            </a:r>
            <a:endParaRPr lang="en-GB" alt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 bwMode="auto">
          <a:xfrm>
            <a:off x="441325" y="2578100"/>
            <a:ext cx="8229600" cy="3417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fr-BE" sz="2000" dirty="0">
                <a:ea typeface="Verdana" pitchFamily="34" charset="0"/>
                <a:cs typeface="Verdana" pitchFamily="34" charset="0"/>
              </a:rPr>
              <a:t>Policy dialogue</a:t>
            </a:r>
            <a:r>
              <a:rPr lang="fr-BE" sz="2000" b="0" dirty="0"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0" dirty="0" err="1">
                <a:ea typeface="Verdana" pitchFamily="34" charset="0"/>
                <a:cs typeface="Verdana" pitchFamily="34" charset="0"/>
              </a:rPr>
              <a:t>focusing</a:t>
            </a:r>
            <a:r>
              <a:rPr lang="fr-BE" sz="2000" b="0" dirty="0">
                <a:ea typeface="Verdana" pitchFamily="34" charset="0"/>
                <a:cs typeface="Verdana" pitchFamily="34" charset="0"/>
              </a:rPr>
              <a:t> on t</a:t>
            </a:r>
            <a:r>
              <a:rPr lang="en-GB" sz="2000" b="0" dirty="0">
                <a:ea typeface="Verdana" pitchFamily="34" charset="0"/>
                <a:cs typeface="Verdana" pitchFamily="34" charset="0"/>
              </a:rPr>
              <a:t>he impact of investment in culture and on supporting  EaP countries in making best use of existing cooperation instruments 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fr-BE" sz="2000" dirty="0" smtClean="0">
                <a:ea typeface="Verdana" pitchFamily="34" charset="0"/>
                <a:cs typeface="Verdana" pitchFamily="34" charset="0"/>
              </a:rPr>
              <a:t>High </a:t>
            </a:r>
            <a:r>
              <a:rPr lang="fr-BE" sz="2000" dirty="0" err="1">
                <a:ea typeface="Verdana" pitchFamily="34" charset="0"/>
                <a:cs typeface="Verdana" pitchFamily="34" charset="0"/>
              </a:rPr>
              <a:t>level</a:t>
            </a:r>
            <a:r>
              <a:rPr lang="fr-BE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smtClean="0">
                <a:ea typeface="Verdana" pitchFamily="34" charset="0"/>
                <a:cs typeface="Verdana" pitchFamily="34" charset="0"/>
              </a:rPr>
              <a:t>meeting </a:t>
            </a:r>
            <a:r>
              <a:rPr lang="fr-BE" sz="2000" dirty="0">
                <a:ea typeface="Verdana" pitchFamily="34" charset="0"/>
                <a:cs typeface="Verdana" pitchFamily="34" charset="0"/>
              </a:rPr>
              <a:t>on Culture </a:t>
            </a:r>
            <a:r>
              <a:rPr lang="fr-BE" sz="2000" b="0" dirty="0" smtClean="0">
                <a:ea typeface="Verdana" pitchFamily="34" charset="0"/>
                <a:cs typeface="Verdana" pitchFamily="34" charset="0"/>
              </a:rPr>
              <a:t>in </a:t>
            </a:r>
            <a:r>
              <a:rPr lang="fr-BE" sz="2000" b="0" dirty="0">
                <a:ea typeface="Verdana" pitchFamily="34" charset="0"/>
                <a:cs typeface="Verdana" pitchFamily="34" charset="0"/>
              </a:rPr>
              <a:t>Georgia </a:t>
            </a:r>
            <a:r>
              <a:rPr lang="fr-BE" sz="2000" b="0" dirty="0" err="1" smtClean="0">
                <a:ea typeface="Verdana" pitchFamily="34" charset="0"/>
                <a:cs typeface="Verdana" pitchFamily="34" charset="0"/>
              </a:rPr>
              <a:t>in</a:t>
            </a:r>
            <a:r>
              <a:rPr lang="fr-BE" sz="2000" b="0" dirty="0" smtClean="0">
                <a:ea typeface="Verdana" pitchFamily="34" charset="0"/>
                <a:cs typeface="Verdana" pitchFamily="34" charset="0"/>
              </a:rPr>
              <a:t> 2013</a:t>
            </a:r>
            <a:endParaRPr lang="fr-BE" sz="2000" b="0" dirty="0"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fr-FR" sz="2000" dirty="0" err="1" smtClean="0">
                <a:ea typeface="Verdana" pitchFamily="34" charset="0"/>
                <a:cs typeface="Verdana" pitchFamily="34" charset="0"/>
              </a:rPr>
              <a:t>Conferences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and </a:t>
            </a:r>
            <a:r>
              <a:rPr lang="fr-FR" sz="2000" dirty="0" err="1" smtClean="0">
                <a:ea typeface="Verdana" pitchFamily="34" charset="0"/>
                <a:cs typeface="Verdana" pitchFamily="34" charset="0"/>
              </a:rPr>
              <a:t>seminars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dirty="0" err="1" smtClean="0">
                <a:ea typeface="Verdana" pitchFamily="34" charset="0"/>
                <a:cs typeface="Verdana" pitchFamily="34" charset="0"/>
              </a:rPr>
              <a:t>with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a focus on Cultural and </a:t>
            </a:r>
            <a:r>
              <a:rPr lang="fr-FR" sz="2000" b="0" dirty="0" err="1" smtClean="0">
                <a:ea typeface="Verdana" pitchFamily="34" charset="0"/>
                <a:cs typeface="Verdana" pitchFamily="34" charset="0"/>
              </a:rPr>
              <a:t>Creative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Industries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fr-FR" sz="2000" b="0" dirty="0" err="1" smtClean="0">
                <a:ea typeface="Verdana" pitchFamily="34" charset="0"/>
                <a:cs typeface="Verdana" pitchFamily="34" charset="0"/>
              </a:rPr>
              <a:t>Thematic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focus on culture </a:t>
            </a:r>
            <a:r>
              <a:rPr lang="fr-FR" sz="2000" b="0" dirty="0" err="1" smtClean="0">
                <a:ea typeface="Verdana" pitchFamily="34" charset="0"/>
                <a:cs typeface="Verdana" pitchFamily="34" charset="0"/>
              </a:rPr>
              <a:t>at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the </a:t>
            </a:r>
            <a:r>
              <a:rPr lang="fr-FR" sz="2000" b="0" dirty="0" err="1" smtClean="0">
                <a:ea typeface="Verdana" pitchFamily="34" charset="0"/>
                <a:cs typeface="Verdana" pitchFamily="34" charset="0"/>
              </a:rPr>
              <a:t>spring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Platform 4 meeting </a:t>
            </a:r>
            <a:r>
              <a:rPr lang="fr-FR" sz="2000" b="0" dirty="0" err="1" smtClean="0">
                <a:ea typeface="Verdana" pitchFamily="34" charset="0"/>
                <a:cs typeface="Verdana" pitchFamily="34" charset="0"/>
              </a:rPr>
              <a:t>in</a:t>
            </a:r>
            <a:r>
              <a:rPr lang="fr-FR" sz="2000" b="0" dirty="0" smtClean="0">
                <a:ea typeface="Verdana" pitchFamily="34" charset="0"/>
                <a:cs typeface="Verdana" pitchFamily="34" charset="0"/>
              </a:rPr>
              <a:t> 2014</a:t>
            </a:r>
            <a:endParaRPr lang="en-GB" sz="2000" b="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5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Culture: EU </a:t>
            </a:r>
            <a:r>
              <a:rPr lang="en-US" sz="2800" dirty="0" err="1" smtClean="0">
                <a:solidFill>
                  <a:srgbClr val="C00000"/>
                </a:solidFill>
              </a:rPr>
              <a:t>programmes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0696"/>
            <a:ext cx="8229600" cy="35754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Creative Europe</a:t>
            </a:r>
            <a:endParaRPr lang="en-US" sz="1800" dirty="0"/>
          </a:p>
          <a:p>
            <a:r>
              <a:rPr lang="en-US" sz="1800" b="0" dirty="0"/>
              <a:t>Cross-border cultural cooperation</a:t>
            </a:r>
          </a:p>
          <a:p>
            <a:r>
              <a:rPr lang="en-US" sz="1800" b="0" dirty="0"/>
              <a:t>Training for cultural and creative professionals/artists</a:t>
            </a:r>
          </a:p>
          <a:p>
            <a:r>
              <a:rPr lang="en-US" sz="1800" b="0" dirty="0"/>
              <a:t>Literary </a:t>
            </a:r>
            <a:r>
              <a:rPr lang="en-US" sz="1800" b="0" dirty="0" smtClean="0"/>
              <a:t>translations</a:t>
            </a:r>
            <a:endParaRPr lang="en-US" sz="1800" dirty="0"/>
          </a:p>
          <a:p>
            <a:r>
              <a:rPr lang="en-US" sz="1800" b="0" dirty="0"/>
              <a:t>Development of European films, TV </a:t>
            </a:r>
            <a:r>
              <a:rPr lang="en-US" sz="1800" b="0" dirty="0" err="1"/>
              <a:t>programmes</a:t>
            </a:r>
            <a:r>
              <a:rPr lang="en-US" sz="1800" b="0" dirty="0"/>
              <a:t> and games</a:t>
            </a:r>
          </a:p>
          <a:p>
            <a:r>
              <a:rPr lang="en-US" sz="1800" b="0" dirty="0"/>
              <a:t>Distribution and promotion of European films, festivals, </a:t>
            </a:r>
            <a:r>
              <a:rPr lang="en-US" sz="1800" b="0" dirty="0" smtClean="0"/>
              <a:t>cinema networks</a:t>
            </a:r>
          </a:p>
          <a:p>
            <a:r>
              <a:rPr lang="en-US" sz="1800" dirty="0"/>
              <a:t>Georgia and Moldova joined in </a:t>
            </a:r>
            <a:r>
              <a:rPr lang="en-US" sz="1800" dirty="0" smtClean="0"/>
              <a:t>2015</a:t>
            </a:r>
            <a:endParaRPr lang="en-US" sz="18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EaP </a:t>
            </a:r>
            <a:r>
              <a:rPr lang="en-US" sz="1800" dirty="0"/>
              <a:t>Culture </a:t>
            </a:r>
            <a:r>
              <a:rPr lang="en-US" sz="1800" dirty="0" err="1"/>
              <a:t>Programme</a:t>
            </a:r>
            <a:r>
              <a:rPr lang="en-US" sz="1800" dirty="0"/>
              <a:t> I and II</a:t>
            </a:r>
          </a:p>
          <a:p>
            <a:r>
              <a:rPr lang="en-US" sz="1800" b="0" dirty="0"/>
              <a:t>Capacity building for </a:t>
            </a:r>
            <a:r>
              <a:rPr lang="en-US" sz="1800" b="0" dirty="0" smtClean="0"/>
              <a:t>the </a:t>
            </a:r>
            <a:r>
              <a:rPr lang="en-US" sz="1800" b="0" dirty="0"/>
              <a:t>culture sector, </a:t>
            </a:r>
            <a:r>
              <a:rPr lang="en-US" sz="1800" b="0" dirty="0" smtClean="0"/>
              <a:t>policy </a:t>
            </a:r>
            <a:r>
              <a:rPr lang="en-US" sz="1800" b="0" dirty="0"/>
              <a:t>reform </a:t>
            </a:r>
            <a:r>
              <a:rPr lang="en-US" sz="1800" b="0" dirty="0" smtClean="0"/>
              <a:t>capacities</a:t>
            </a:r>
            <a:endParaRPr lang="en-US" sz="1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2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622300" y="1765300"/>
            <a:ext cx="8229600" cy="935038"/>
          </a:xfrm>
        </p:spPr>
        <p:txBody>
          <a:bodyPr/>
          <a:lstStyle/>
          <a:p>
            <a:r>
              <a:rPr lang="fr-BE" altLang="en-US" smtClean="0">
                <a:solidFill>
                  <a:srgbClr val="C00000"/>
                </a:solidFill>
              </a:rPr>
              <a:t>EaP Platform 4 : </a:t>
            </a:r>
            <a:br>
              <a:rPr lang="fr-BE" altLang="en-US" smtClean="0">
                <a:solidFill>
                  <a:srgbClr val="C00000"/>
                </a:solidFill>
              </a:rPr>
            </a:br>
            <a:r>
              <a:rPr lang="fr-BE" altLang="en-US" smtClean="0">
                <a:solidFill>
                  <a:srgbClr val="C00000"/>
                </a:solidFill>
              </a:rPr>
              <a:t>Research + Information Society </a:t>
            </a:r>
            <a:endParaRPr lang="en-GB" altLang="en-US" smtClean="0"/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FontTx/>
              <a:buChar char="•"/>
            </a:pPr>
            <a:r>
              <a:rPr lang="en-US" altLang="en-US" sz="2200" dirty="0"/>
              <a:t>P</a:t>
            </a:r>
            <a:r>
              <a:rPr lang="en-US" altLang="en-US" sz="2200" dirty="0" smtClean="0"/>
              <a:t>anel on Research and Innovation </a:t>
            </a:r>
            <a:r>
              <a:rPr lang="en-US" altLang="en-US" sz="2200" b="0" dirty="0" smtClean="0"/>
              <a:t>(</a:t>
            </a:r>
            <a:r>
              <a:rPr lang="fr-FR" altLang="en-US" sz="2200" b="0" dirty="0" smtClean="0"/>
              <a:t>3rd </a:t>
            </a:r>
            <a:r>
              <a:rPr lang="en-GB" altLang="en-US" sz="2200" b="0" dirty="0" smtClean="0">
                <a:ea typeface="Verdana" pitchFamily="34" charset="0"/>
                <a:cs typeface="Verdana" pitchFamily="34" charset="0"/>
              </a:rPr>
              <a:t>meeting in March 2015)</a:t>
            </a:r>
          </a:p>
          <a:p>
            <a:pPr marL="0" indent="0" algn="just">
              <a:spcBef>
                <a:spcPts val="1200"/>
              </a:spcBef>
              <a:buFontTx/>
              <a:buChar char="•"/>
            </a:pPr>
            <a:r>
              <a:rPr lang="en-GB" altLang="en-US" sz="2200" dirty="0" smtClean="0">
                <a:ea typeface="Verdana" pitchFamily="34" charset="0"/>
                <a:cs typeface="Verdana" pitchFamily="34" charset="0"/>
              </a:rPr>
              <a:t>Awareness raising </a:t>
            </a:r>
            <a:r>
              <a:rPr lang="en-GB" altLang="en-US" sz="2200" b="0" dirty="0" smtClean="0">
                <a:ea typeface="Verdana" pitchFamily="34" charset="0"/>
                <a:cs typeface="Verdana" pitchFamily="34" charset="0"/>
              </a:rPr>
              <a:t>actions on the opportunities available through Horizon 2020 and </a:t>
            </a:r>
            <a:r>
              <a:rPr lang="en-GB" altLang="en-US" sz="2200" dirty="0" smtClean="0">
                <a:ea typeface="Verdana" pitchFamily="34" charset="0"/>
                <a:cs typeface="Verdana" pitchFamily="34" charset="0"/>
              </a:rPr>
              <a:t>Marie </a:t>
            </a:r>
            <a:r>
              <a:rPr lang="en-GB" altLang="en-US" sz="2200" dirty="0" err="1" smtClean="0">
                <a:ea typeface="Verdana" pitchFamily="34" charset="0"/>
                <a:cs typeface="Verdana" pitchFamily="34" charset="0"/>
              </a:rPr>
              <a:t>Sklodowska</a:t>
            </a:r>
            <a:r>
              <a:rPr lang="en-GB" altLang="en-US" sz="2200" dirty="0" smtClean="0">
                <a:ea typeface="Verdana" pitchFamily="34" charset="0"/>
                <a:cs typeface="Verdana" pitchFamily="34" charset="0"/>
              </a:rPr>
              <a:t>-Curie </a:t>
            </a:r>
            <a:r>
              <a:rPr lang="en-GB" altLang="en-US" sz="2200" b="0" dirty="0" smtClean="0">
                <a:ea typeface="Verdana" pitchFamily="34" charset="0"/>
                <a:cs typeface="Verdana" pitchFamily="34" charset="0"/>
              </a:rPr>
              <a:t>actions</a:t>
            </a:r>
          </a:p>
          <a:p>
            <a:pPr marL="0" indent="0" algn="just">
              <a:spcBef>
                <a:spcPts val="1200"/>
              </a:spcBef>
              <a:buFontTx/>
              <a:buChar char="•"/>
            </a:pPr>
            <a:r>
              <a:rPr lang="fr-BE" altLang="en-US" sz="2200" b="0" dirty="0" err="1"/>
              <a:t>Development</a:t>
            </a:r>
            <a:r>
              <a:rPr lang="fr-BE" altLang="en-US" sz="2200" b="0" dirty="0"/>
              <a:t> of e-infrastructures </a:t>
            </a:r>
            <a:r>
              <a:rPr lang="fr-BE" altLang="en-US" sz="2200" dirty="0" err="1" smtClean="0"/>
              <a:t>E@P.Connect</a:t>
            </a:r>
            <a:r>
              <a:rPr lang="fr-FR" altLang="en-US" sz="2200" b="0" dirty="0"/>
              <a:t> </a:t>
            </a:r>
            <a:r>
              <a:rPr lang="en-US" altLang="en-US" sz="2200" b="0" dirty="0" smtClean="0">
                <a:ea typeface="Verdana" pitchFamily="34" charset="0"/>
                <a:cs typeface="Verdana" pitchFamily="34" charset="0"/>
              </a:rPr>
              <a:t>a </a:t>
            </a:r>
            <a:r>
              <a:rPr lang="en-US" altLang="en-US" sz="2200" b="0" dirty="0">
                <a:ea typeface="Verdana" pitchFamily="34" charset="0"/>
                <a:cs typeface="Verdana" pitchFamily="34" charset="0"/>
              </a:rPr>
              <a:t>regional high-speed communication capacity linking the partner countries to the pan-European research and education network GÉANT and </a:t>
            </a:r>
            <a:r>
              <a:rPr lang="en-US" altLang="en-US" sz="2200" b="0" dirty="0" err="1">
                <a:ea typeface="Verdana" pitchFamily="34" charset="0"/>
                <a:cs typeface="Verdana" pitchFamily="34" charset="0"/>
              </a:rPr>
              <a:t>harmonising</a:t>
            </a:r>
            <a:r>
              <a:rPr lang="en-US" altLang="en-US" sz="2200" b="0" dirty="0">
                <a:ea typeface="Verdana" pitchFamily="34" charset="0"/>
                <a:cs typeface="Verdana" pitchFamily="34" charset="0"/>
              </a:rPr>
              <a:t> Wi-Fi access in the EaP. </a:t>
            </a:r>
            <a:endParaRPr lang="fr-BE" altLang="en-US" sz="2200" b="0" dirty="0" smtClean="0"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buFontTx/>
              <a:buChar char="•"/>
            </a:pPr>
            <a:endParaRPr lang="fr-BE" altLang="en-US" sz="2400" b="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81763"/>
            <a:ext cx="2133600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085744-EB94-4B58-8711-6D18795F61C2}" type="slidenum">
              <a:rPr lang="de-DE" altLang="en-US" sz="1400">
                <a:solidFill>
                  <a:srgbClr val="000000"/>
                </a:solidFill>
                <a:latin typeface="Tahoma" pitchFamily="34" charset="0"/>
              </a:rPr>
              <a:pPr/>
              <a:t>14</a:t>
            </a:fld>
            <a:endParaRPr lang="de-DE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2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r>
              <a:rPr lang="fr-BE" altLang="en-US" smtClean="0"/>
              <a:t>Further information</a:t>
            </a:r>
            <a:endParaRPr lang="en-GB" altLang="en-US" smtClean="0"/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/>
            <a:r>
              <a:rPr lang="fr-BE" altLang="en-US" sz="2000" dirty="0" err="1" smtClean="0"/>
              <a:t>Eastern</a:t>
            </a:r>
            <a:r>
              <a:rPr lang="fr-BE" altLang="en-US" sz="2000" dirty="0" smtClean="0"/>
              <a:t> </a:t>
            </a:r>
            <a:r>
              <a:rPr lang="fr-BE" altLang="en-US" sz="2000" dirty="0" err="1" smtClean="0"/>
              <a:t>Partnership</a:t>
            </a:r>
            <a:r>
              <a:rPr lang="fr-BE" altLang="en-US" sz="2000" dirty="0" smtClean="0"/>
              <a:t> </a:t>
            </a:r>
            <a:r>
              <a:rPr lang="fr-BE" altLang="en-US" sz="2000" dirty="0" err="1" smtClean="0"/>
              <a:t>Platfrom</a:t>
            </a:r>
            <a:r>
              <a:rPr lang="fr-BE" altLang="en-US" sz="2000" dirty="0" smtClean="0"/>
              <a:t> 4</a:t>
            </a:r>
          </a:p>
          <a:p>
            <a:pPr marL="457200" indent="-457200"/>
            <a:r>
              <a:rPr lang="en-GB" altLang="en-US" sz="2000" b="0" dirty="0" smtClean="0">
                <a:hlinkClick r:id="rId2"/>
              </a:rPr>
              <a:t>http://ec.europa.eu/dgs/education_culture/international/eastern_en.htm</a:t>
            </a:r>
            <a:endParaRPr lang="en-GB" altLang="en-US" sz="2000" b="0" dirty="0" smtClean="0"/>
          </a:p>
          <a:p>
            <a:pPr marL="457200" indent="-457200"/>
            <a:r>
              <a:rPr lang="fr-FR" altLang="en-US" sz="2000" dirty="0"/>
              <a:t>Erasmus+</a:t>
            </a:r>
          </a:p>
          <a:p>
            <a:pPr marL="0" indent="0">
              <a:lnSpc>
                <a:spcPct val="110000"/>
              </a:lnSpc>
              <a:spcBef>
                <a:spcPct val="60000"/>
              </a:spcBef>
            </a:pPr>
            <a:r>
              <a:rPr lang="en-US" altLang="en-US" sz="2000" b="0" dirty="0" smtClean="0">
                <a:hlinkClick r:id="rId3"/>
              </a:rPr>
              <a:t>http</a:t>
            </a:r>
            <a:r>
              <a:rPr lang="en-US" altLang="en-US" sz="2000" b="0" dirty="0">
                <a:hlinkClick r:id="rId3"/>
              </a:rPr>
              <a:t>://</a:t>
            </a:r>
            <a:r>
              <a:rPr lang="en-US" altLang="en-US" sz="2000" b="0" dirty="0" smtClean="0">
                <a:hlinkClick r:id="rId3"/>
              </a:rPr>
              <a:t>ec.europa.eu/education/opportunities/international-cooperation/international-mobility_en.htm</a:t>
            </a:r>
            <a:endParaRPr lang="en-US" altLang="en-US" sz="2000" b="0" dirty="0" smtClean="0"/>
          </a:p>
          <a:p>
            <a:pPr lvl="0"/>
            <a:r>
              <a:rPr lang="en-US" altLang="en-US" sz="2000" dirty="0" smtClean="0"/>
              <a:t>Creative Europe </a:t>
            </a:r>
          </a:p>
          <a:p>
            <a:pPr lvl="0"/>
            <a:r>
              <a:rPr lang="en-GB" sz="2000" b="0" dirty="0" smtClean="0">
                <a:ea typeface="Verdana" pitchFamily="34" charset="0"/>
                <a:cs typeface="Verdana" pitchFamily="34" charset="0"/>
                <a:hlinkClick r:id="rId4"/>
              </a:rPr>
              <a:t>http</a:t>
            </a:r>
            <a:r>
              <a:rPr lang="en-GB" sz="2000" b="0" dirty="0">
                <a:ea typeface="Verdana" pitchFamily="34" charset="0"/>
                <a:cs typeface="Verdana" pitchFamily="34" charset="0"/>
                <a:hlinkClick r:id="rId4"/>
              </a:rPr>
              <a:t>://</a:t>
            </a:r>
            <a:r>
              <a:rPr lang="en-GB" sz="2000" b="0" dirty="0" smtClean="0">
                <a:ea typeface="Verdana" pitchFamily="34" charset="0"/>
                <a:cs typeface="Verdana" pitchFamily="34" charset="0"/>
                <a:hlinkClick r:id="rId4"/>
              </a:rPr>
              <a:t>ec.europa.eu/creative-europe</a:t>
            </a:r>
            <a:r>
              <a:rPr lang="en-GB" sz="2000" b="0" dirty="0" smtClean="0">
                <a:ea typeface="Verdana" pitchFamily="34" charset="0"/>
                <a:cs typeface="Verdana" pitchFamily="34" charset="0"/>
              </a:rPr>
              <a:t> </a:t>
            </a:r>
            <a:endParaRPr lang="en-GB" sz="2000" b="0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60000"/>
              </a:spcBef>
            </a:pPr>
            <a:endParaRPr lang="en-US" altLang="en-US" sz="2800" u="sng" dirty="0"/>
          </a:p>
          <a:p>
            <a:pPr marL="457200" indent="-457200"/>
            <a:endParaRPr lang="en-GB" altLang="en-US" sz="28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84188" y="1765300"/>
            <a:ext cx="82296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3200" smtClean="0">
                <a:solidFill>
                  <a:srgbClr val="C00000"/>
                </a:solidFill>
              </a:rPr>
              <a:t>Eastern Partnership Platform 4</a:t>
            </a:r>
            <a:br>
              <a:rPr lang="fr-BE" altLang="en-US" sz="3200" smtClean="0">
                <a:solidFill>
                  <a:srgbClr val="C00000"/>
                </a:solidFill>
              </a:rPr>
            </a:br>
            <a:r>
              <a:rPr lang="fr-BE" altLang="en-US" sz="3200" smtClean="0">
                <a:solidFill>
                  <a:srgbClr val="C00000"/>
                </a:solidFill>
              </a:rPr>
              <a:t>« Contacts between People »</a:t>
            </a:r>
            <a:r>
              <a:rPr lang="en-GB" altLang="en-US" sz="3200" smtClean="0">
                <a:solidFill>
                  <a:srgbClr val="C00000"/>
                </a:solidFill>
              </a:rPr>
              <a:t/>
            </a:r>
            <a:br>
              <a:rPr lang="en-GB" altLang="en-US" sz="3200" smtClean="0">
                <a:solidFill>
                  <a:srgbClr val="C00000"/>
                </a:solidFill>
              </a:rPr>
            </a:b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881313"/>
            <a:ext cx="8229600" cy="3244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ts val="600"/>
              </a:spcBef>
              <a:defRPr/>
            </a:pPr>
            <a:r>
              <a:rPr lang="en-GB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Covers a wide range of issues which are:</a:t>
            </a:r>
          </a:p>
          <a:p>
            <a:pPr algn="just">
              <a:spcBef>
                <a:spcPts val="600"/>
              </a:spcBef>
              <a:buFontTx/>
              <a:buChar char="•"/>
              <a:defRPr/>
            </a:pPr>
            <a:r>
              <a:rPr lang="en-GB" sz="26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common to a large number of </a:t>
            </a:r>
            <a:r>
              <a:rPr lang="en-GB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citizens: </a:t>
            </a: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Education, training, </a:t>
            </a:r>
            <a:r>
              <a:rPr lang="fr-BE" sz="26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research</a:t>
            </a: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fr-BE" sz="26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youth</a:t>
            </a: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, culture, media and information society</a:t>
            </a:r>
          </a:p>
          <a:p>
            <a:pPr algn="just">
              <a:spcBef>
                <a:spcPts val="600"/>
              </a:spcBef>
              <a:buFontTx/>
              <a:buChar char="•"/>
              <a:defRPr/>
            </a:pPr>
            <a:r>
              <a:rPr lang="en-GB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instrumental </a:t>
            </a:r>
            <a:r>
              <a:rPr lang="en-GB" sz="26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for the prosperity and stability of our </a:t>
            </a:r>
            <a:r>
              <a:rPr lang="en-GB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societies and contribute to growth, development and job creation</a:t>
            </a:r>
          </a:p>
          <a:p>
            <a:pPr algn="just">
              <a:spcBef>
                <a:spcPts val="600"/>
              </a:spcBef>
              <a:buFontTx/>
              <a:buChar char="•"/>
              <a:defRPr/>
            </a:pP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support civil society </a:t>
            </a:r>
            <a:r>
              <a:rPr lang="fr-BE" sz="26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development</a:t>
            </a:r>
            <a:endParaRPr lang="en-GB" sz="2600" b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  <a:buFontTx/>
              <a:buChar char="•"/>
              <a:defRPr/>
            </a:pPr>
            <a:endParaRPr lang="fr-BE" sz="26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68313" y="1773238"/>
            <a:ext cx="82296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 err="1" smtClean="0">
                <a:solidFill>
                  <a:srgbClr val="C00000"/>
                </a:solidFill>
              </a:rPr>
              <a:t>Eastern</a:t>
            </a:r>
            <a:r>
              <a:rPr lang="fr-BE" altLang="en-US" sz="2800" dirty="0" smtClean="0">
                <a:solidFill>
                  <a:srgbClr val="C00000"/>
                </a:solidFill>
              </a:rPr>
              <a:t> </a:t>
            </a:r>
            <a:r>
              <a:rPr lang="fr-BE" altLang="en-US" sz="2800" dirty="0" err="1" smtClean="0">
                <a:solidFill>
                  <a:srgbClr val="C00000"/>
                </a:solidFill>
              </a:rPr>
              <a:t>Partnership</a:t>
            </a:r>
            <a:r>
              <a:rPr lang="fr-BE" altLang="en-US" sz="2800" dirty="0" smtClean="0">
                <a:solidFill>
                  <a:srgbClr val="C00000"/>
                </a:solidFill>
              </a:rPr>
              <a:t> Platform 4</a:t>
            </a:r>
            <a:br>
              <a:rPr lang="fr-BE" altLang="en-US" sz="2800" dirty="0" smtClean="0">
                <a:solidFill>
                  <a:srgbClr val="C00000"/>
                </a:solidFill>
              </a:rPr>
            </a:br>
            <a:r>
              <a:rPr lang="fr-BE" altLang="en-US" sz="2800" dirty="0" smtClean="0">
                <a:solidFill>
                  <a:srgbClr val="C00000"/>
                </a:solidFill>
              </a:rPr>
              <a:t>« Contacts </a:t>
            </a:r>
            <a:r>
              <a:rPr lang="fr-BE" altLang="en-US" sz="2800" dirty="0" err="1" smtClean="0">
                <a:solidFill>
                  <a:srgbClr val="C00000"/>
                </a:solidFill>
              </a:rPr>
              <a:t>between</a:t>
            </a:r>
            <a:r>
              <a:rPr lang="fr-BE" altLang="en-US" sz="2800" dirty="0" smtClean="0">
                <a:solidFill>
                  <a:srgbClr val="C00000"/>
                </a:solidFill>
              </a:rPr>
              <a:t> People »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just">
              <a:spcBef>
                <a:spcPts val="600"/>
              </a:spcBef>
              <a:buFontTx/>
              <a:buChar char="•"/>
              <a:defRPr/>
            </a:pPr>
            <a:endParaRPr lang="fr-BE" sz="32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  <a:buFontTx/>
              <a:buChar char="•"/>
              <a:defRPr/>
            </a:pPr>
            <a:r>
              <a:rPr lang="fr-BE" sz="28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Offers</a:t>
            </a:r>
            <a:r>
              <a:rPr lang="fr-BE" sz="28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a </a:t>
            </a:r>
            <a:r>
              <a:rPr lang="fr-BE" sz="28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balance</a:t>
            </a:r>
            <a:r>
              <a:rPr lang="fr-BE" sz="28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of </a:t>
            </a:r>
            <a:endParaRPr lang="fr-BE" sz="28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914400" lvl="1" indent="-5143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BE" sz="28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reinforced</a:t>
            </a:r>
            <a:r>
              <a:rPr lang="fr-BE" sz="28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8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policy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dialogue and </a:t>
            </a:r>
            <a:endParaRPr lang="fr-BE" sz="28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914400" lvl="1" indent="-5143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BE" sz="28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strengthened</a:t>
            </a:r>
            <a:r>
              <a:rPr lang="fr-BE" sz="28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participation in EU programmes</a:t>
            </a:r>
          </a:p>
          <a:p>
            <a:pPr algn="just">
              <a:spcBef>
                <a:spcPts val="600"/>
              </a:spcBef>
              <a:buFontTx/>
              <a:buChar char="•"/>
              <a:defRPr/>
            </a:pPr>
            <a:r>
              <a:rPr lang="fr-BE" sz="28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Work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programme </a:t>
            </a:r>
            <a:r>
              <a:rPr lang="fr-BE" sz="28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adopted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for 2 </a:t>
            </a:r>
            <a:r>
              <a:rPr lang="fr-BE" sz="28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years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/ 4 </a:t>
            </a:r>
            <a:r>
              <a:rPr lang="fr-BE" sz="28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years</a:t>
            </a:r>
            <a:r>
              <a:rPr lang="fr-BE" sz="28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as of </a:t>
            </a:r>
            <a:r>
              <a:rPr lang="fr-BE" sz="28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2014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0" dirty="0" smtClean="0"/>
          </a:p>
        </p:txBody>
      </p:sp>
      <p:sp>
        <p:nvSpPr>
          <p:cNvPr id="26628" name="Text Placeholder 3"/>
          <p:cNvSpPr>
            <a:spLocks noGrp="1"/>
          </p:cNvSpPr>
          <p:nvPr>
            <p:ph type="body" sz="quarter" idx="15"/>
          </p:nvPr>
        </p:nvSpPr>
        <p:spPr bwMode="auto">
          <a:xfrm>
            <a:off x="7451725" y="6381750"/>
            <a:ext cx="169227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r>
              <a:rPr lang="fr-BE" altLang="en-US" sz="2800" kern="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EaP Platform 4 : Education </a:t>
            </a:r>
            <a:r>
              <a:rPr lang="fr-BE" altLang="en-US" sz="2800" kern="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sz="2800" kern="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</a:br>
            <a:endParaRPr lang="en-GB" alt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defRPr/>
            </a:pPr>
            <a:r>
              <a:rPr lang="fr-BE" altLang="en-US" sz="2400" dirty="0">
                <a:solidFill>
                  <a:srgbClr val="C00000"/>
                </a:solidFill>
              </a:rPr>
              <a:t>Policy dialogue on </a:t>
            </a:r>
            <a:r>
              <a:rPr lang="fr-BE" altLang="en-US" sz="2400" dirty="0" err="1">
                <a:solidFill>
                  <a:srgbClr val="C00000"/>
                </a:solidFill>
              </a:rPr>
              <a:t>education</a:t>
            </a:r>
            <a:endParaRPr lang="fr-BE" sz="2400" b="0" kern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fr-BE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 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the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framework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of the EaP Platform 4,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regular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meetings and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seminars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allowing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exchanges of best practices and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peer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learning</a:t>
            </a:r>
            <a:endParaRPr lang="fr-BE" sz="2400" b="0" kern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en-GB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Education Ministerial session of the Informal EaP Dialogue </a:t>
            </a:r>
            <a:r>
              <a:rPr lang="en-GB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(Yerevan</a:t>
            </a:r>
            <a:r>
              <a:rPr lang="en-GB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, 2013)</a:t>
            </a:r>
            <a:endParaRPr lang="fr-BE" sz="2400" b="0" kern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Dec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. 2014 – Platform 4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thematic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focus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devoted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to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higher</a:t>
            </a:r>
            <a:r>
              <a:rPr lang="fr-BE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education</a:t>
            </a:r>
            <a:endParaRPr lang="en-GB" sz="2400" b="0" kern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7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BE" altLang="en-US" sz="800" smtClean="0">
                <a:solidFill>
                  <a:srgbClr val="000000"/>
                </a:solidFill>
                <a:latin typeface="Verdana Bold"/>
              </a:rPr>
              <a:t>Education </a:t>
            </a:r>
            <a:br>
              <a:rPr lang="fr-BE" altLang="en-US" sz="800" smtClean="0">
                <a:solidFill>
                  <a:srgbClr val="000000"/>
                </a:solidFill>
                <a:latin typeface="Verdana Bold"/>
              </a:rPr>
            </a:br>
            <a:r>
              <a:rPr lang="fr-BE" altLang="en-US" sz="800" smtClean="0">
                <a:solidFill>
                  <a:srgbClr val="000000"/>
                </a:solidFill>
                <a:latin typeface="Verdana Bold"/>
              </a:rPr>
              <a:t>and Culture</a:t>
            </a:r>
            <a:endParaRPr lang="en-GB" altLang="en-US" sz="800" smtClean="0">
              <a:solidFill>
                <a:srgbClr val="000000"/>
              </a:solidFill>
              <a:latin typeface="Verdana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r>
              <a:rPr lang="fr-BE" altLang="en-US" kern="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EaP </a:t>
            </a:r>
            <a:r>
              <a:rPr lang="fr-BE" altLang="en-US" kern="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Platform 4 : Education 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FontTx/>
              <a:buChar char="•"/>
            </a:pPr>
            <a:r>
              <a:rPr lang="en-GB" altLang="en-US" sz="240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Erasmus</a:t>
            </a:r>
            <a:r>
              <a:rPr lang="en-GB" altLang="en-US" sz="240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+</a:t>
            </a:r>
            <a:r>
              <a:rPr lang="en-GB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, increased </a:t>
            </a:r>
            <a:r>
              <a:rPr lang="en-GB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budget and opportunities, and </a:t>
            </a:r>
            <a:r>
              <a:rPr lang="en-GB" altLang="en-US" sz="2400" dirty="0">
                <a:solidFill>
                  <a:srgbClr val="003A80"/>
                </a:solidFill>
              </a:rPr>
              <a:t>Marie </a:t>
            </a:r>
            <a:r>
              <a:rPr lang="en-GB" altLang="en-US" sz="2400" dirty="0" err="1">
                <a:solidFill>
                  <a:srgbClr val="003A80"/>
                </a:solidFill>
              </a:rPr>
              <a:t>Skłodowska</a:t>
            </a:r>
            <a:r>
              <a:rPr lang="en-GB" altLang="en-US" sz="2400" dirty="0">
                <a:solidFill>
                  <a:srgbClr val="003A80"/>
                </a:solidFill>
              </a:rPr>
              <a:t>-Curie </a:t>
            </a:r>
            <a:r>
              <a:rPr lang="en-GB" altLang="en-US" sz="2400" b="0" dirty="0">
                <a:solidFill>
                  <a:srgbClr val="003A80"/>
                </a:solidFill>
              </a:rPr>
              <a:t>research </a:t>
            </a:r>
            <a:r>
              <a:rPr lang="en-GB" altLang="en-US" sz="2400" b="0" dirty="0" smtClean="0">
                <a:solidFill>
                  <a:srgbClr val="003A80"/>
                </a:solidFill>
              </a:rPr>
              <a:t>grants</a:t>
            </a:r>
            <a:endParaRPr lang="en-GB" altLang="en-US" sz="2400" b="0" kern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ct val="50000"/>
              </a:spcBef>
              <a:buFontTx/>
              <a:buChar char="•"/>
            </a:pP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Support to the modernisation of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Higher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Education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systems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increased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quality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of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education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and relevance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with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labour </a:t>
            </a:r>
            <a:r>
              <a:rPr lang="fr-BE" altLang="en-US" sz="2400" b="0" kern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market</a:t>
            </a:r>
            <a:r>
              <a:rPr lang="fr-BE" altLang="en-US" sz="2400" b="0" kern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altLang="en-US" sz="24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needs</a:t>
            </a:r>
            <a:endParaRPr lang="en-GB" altLang="en-US" sz="2400" b="0" kern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>
              <a:spcBef>
                <a:spcPct val="50000"/>
              </a:spcBef>
              <a:buFontTx/>
              <a:buChar char="•"/>
            </a:pPr>
            <a:r>
              <a:rPr lang="fr-FR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2015 call, deadline for applications </a:t>
            </a:r>
            <a:r>
              <a:rPr lang="fr-FR" altLang="en-US" sz="24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spring</a:t>
            </a:r>
            <a:r>
              <a:rPr lang="fr-FR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2015, </a:t>
            </a:r>
            <a:r>
              <a:rPr lang="fr-FR" altLang="en-US" sz="24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results</a:t>
            </a:r>
            <a:r>
              <a:rPr lang="fr-FR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July 2015 </a:t>
            </a:r>
            <a:r>
              <a:rPr lang="fr-FR" altLang="en-US" sz="24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projects</a:t>
            </a:r>
            <a:r>
              <a:rPr lang="fr-FR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FR" altLang="en-US" sz="24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starting</a:t>
            </a:r>
            <a:r>
              <a:rPr lang="fr-FR" altLang="en-US" sz="24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in Sept:</a:t>
            </a:r>
          </a:p>
          <a:p>
            <a:pPr marL="400050" lvl="1" indent="0" algn="just">
              <a:spcBef>
                <a:spcPct val="50000"/>
              </a:spcBef>
              <a:buFontTx/>
              <a:buChar char="•"/>
            </a:pPr>
            <a:r>
              <a:rPr lang="fr-FR" altLang="en-US" sz="18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3200 </a:t>
            </a:r>
            <a:r>
              <a:rPr lang="fr-FR" altLang="en-US" sz="18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credit</a:t>
            </a:r>
            <a:r>
              <a:rPr lang="fr-FR" altLang="en-US" sz="18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FR" altLang="en-US" sz="18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mobilities</a:t>
            </a:r>
            <a:r>
              <a:rPr lang="fr-FR" altLang="en-US" sz="18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for EaP </a:t>
            </a:r>
          </a:p>
          <a:p>
            <a:pPr marL="400050" lvl="1" indent="0" algn="just">
              <a:spcBef>
                <a:spcPct val="50000"/>
              </a:spcBef>
              <a:buFontTx/>
              <a:buChar char="•"/>
            </a:pPr>
            <a:r>
              <a:rPr lang="fr-FR" altLang="en-US" sz="18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12 </a:t>
            </a:r>
            <a:r>
              <a:rPr lang="fr-FR" altLang="en-US" sz="18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Capacity</a:t>
            </a:r>
            <a:r>
              <a:rPr lang="fr-FR" altLang="en-US" sz="1800" b="0" kern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building </a:t>
            </a:r>
            <a:r>
              <a:rPr lang="fr-FR" altLang="en-US" sz="1800" b="0" kern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projects</a:t>
            </a:r>
            <a:endParaRPr lang="en-GB" altLang="en-US" sz="1800" b="0" kern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fr-BE" sz="4800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3174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7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BE" altLang="en-US" sz="800" smtClean="0">
                <a:solidFill>
                  <a:srgbClr val="000000"/>
                </a:solidFill>
                <a:latin typeface="Verdana Bold"/>
              </a:rPr>
              <a:t>Education </a:t>
            </a:r>
            <a:br>
              <a:rPr lang="fr-BE" altLang="en-US" sz="800" smtClean="0">
                <a:solidFill>
                  <a:srgbClr val="000000"/>
                </a:solidFill>
                <a:latin typeface="Verdana Bold"/>
              </a:rPr>
            </a:br>
            <a:r>
              <a:rPr lang="fr-BE" altLang="en-US" sz="800" smtClean="0">
                <a:solidFill>
                  <a:srgbClr val="000000"/>
                </a:solidFill>
                <a:latin typeface="Verdana Bold"/>
              </a:rPr>
              <a:t>and Culture</a:t>
            </a:r>
            <a:endParaRPr lang="en-GB" altLang="en-US" sz="800" smtClean="0">
              <a:solidFill>
                <a:srgbClr val="000000"/>
              </a:solidFill>
              <a:latin typeface="Verdana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89" y="0"/>
            <a:ext cx="9196589" cy="7020314"/>
          </a:xfrm>
          <a:prstGeom prst="rect">
            <a:avLst/>
          </a:prstGeom>
        </p:spPr>
      </p:pic>
      <p:sp>
        <p:nvSpPr>
          <p:cNvPr id="156" name="Rectangle 155"/>
          <p:cNvSpPr/>
          <p:nvPr/>
        </p:nvSpPr>
        <p:spPr>
          <a:xfrm>
            <a:off x="0" y="141588"/>
            <a:ext cx="9144000" cy="655890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t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994" y="1158772"/>
            <a:ext cx="1349375" cy="40011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- EU</a:t>
            </a:r>
            <a:endParaRPr lang="en-GB" sz="2000" dirty="0" err="1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122863" y="6053226"/>
            <a:ext cx="188118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altLang="en-US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endParaRPr lang="en-GB" altLang="en-US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ZoneTexte 60"/>
          <p:cNvSpPr txBox="1">
            <a:spLocks noChangeArrowheads="1"/>
          </p:cNvSpPr>
          <p:nvPr/>
        </p:nvSpPr>
        <p:spPr bwMode="auto">
          <a:xfrm>
            <a:off x="1063457" y="404019"/>
            <a:ext cx="3322898" cy="5847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fr-FR" sz="3200" dirty="0" smtClean="0">
                <a:solidFill>
                  <a:prstClr val="white"/>
                </a:solidFill>
                <a:latin typeface="Verdana" pitchFamily="34" charset="0"/>
              </a:rPr>
              <a:t>2007-2013</a:t>
            </a:r>
            <a:endParaRPr lang="en-GB" altLang="fr-FR" sz="32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5" name="ZoneTexte 60"/>
          <p:cNvSpPr txBox="1">
            <a:spLocks noChangeArrowheads="1"/>
          </p:cNvSpPr>
          <p:nvPr/>
        </p:nvSpPr>
        <p:spPr bwMode="auto">
          <a:xfrm>
            <a:off x="5603646" y="404018"/>
            <a:ext cx="3322898" cy="5847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fr-FR" sz="3200" dirty="0" smtClean="0">
                <a:solidFill>
                  <a:prstClr val="white"/>
                </a:solidFill>
                <a:latin typeface="Verdana" pitchFamily="34" charset="0"/>
              </a:rPr>
              <a:t>2014-2020</a:t>
            </a:r>
            <a:endParaRPr lang="en-GB" altLang="fr-FR" sz="3200" dirty="0">
              <a:solidFill>
                <a:prstClr val="white"/>
              </a:solidFill>
              <a:latin typeface="Verdana" pitchFamily="34" charset="0"/>
            </a:endParaRPr>
          </a:p>
        </p:txBody>
      </p:sp>
      <p:grpSp>
        <p:nvGrpSpPr>
          <p:cNvPr id="101" name="Group 4"/>
          <p:cNvGrpSpPr>
            <a:grpSpLocks/>
          </p:cNvGrpSpPr>
          <p:nvPr/>
        </p:nvGrpSpPr>
        <p:grpSpPr bwMode="auto">
          <a:xfrm>
            <a:off x="251520" y="1422378"/>
            <a:ext cx="8872537" cy="4038599"/>
            <a:chOff x="171450" y="2420800"/>
            <a:chExt cx="8872538" cy="4038738"/>
          </a:xfrm>
        </p:grpSpPr>
        <p:grpSp>
          <p:nvGrpSpPr>
            <p:cNvPr id="102" name="Groupe 45"/>
            <p:cNvGrpSpPr>
              <a:grpSpLocks/>
            </p:cNvGrpSpPr>
            <p:nvPr/>
          </p:nvGrpSpPr>
          <p:grpSpPr bwMode="auto">
            <a:xfrm>
              <a:off x="7099300" y="2425700"/>
              <a:ext cx="1292225" cy="1252538"/>
              <a:chOff x="0" y="0"/>
              <a:chExt cx="1075963" cy="1075963"/>
            </a:xfrm>
          </p:grpSpPr>
          <p:sp>
            <p:nvSpPr>
              <p:cNvPr id="151" name="Ellipse 46"/>
              <p:cNvSpPr/>
              <p:nvPr/>
            </p:nvSpPr>
            <p:spPr>
              <a:xfrm>
                <a:off x="1" y="-118"/>
                <a:ext cx="1075963" cy="107599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2" name="Ellipse 4"/>
              <p:cNvSpPr/>
              <p:nvPr/>
            </p:nvSpPr>
            <p:spPr>
              <a:xfrm>
                <a:off x="71379" y="158077"/>
                <a:ext cx="918666" cy="7596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667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GB" altLang="fr-FR" sz="18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</a:t>
                </a:r>
                <a:r>
                  <a:rPr lang="en-GB" altLang="fr-FR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GB" altLang="fr-FR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altLang="fr-FR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Learning Mobility</a:t>
                </a:r>
              </a:p>
            </p:txBody>
          </p:sp>
        </p:grpSp>
        <p:grpSp>
          <p:nvGrpSpPr>
            <p:cNvPr id="103" name="Groupe 48"/>
            <p:cNvGrpSpPr>
              <a:grpSpLocks/>
            </p:cNvGrpSpPr>
            <p:nvPr/>
          </p:nvGrpSpPr>
          <p:grpSpPr bwMode="auto">
            <a:xfrm>
              <a:off x="7740650" y="3887788"/>
              <a:ext cx="1303338" cy="1217612"/>
              <a:chOff x="480829" y="1285593"/>
              <a:chExt cx="1099820" cy="1075963"/>
            </a:xfrm>
          </p:grpSpPr>
          <p:sp>
            <p:nvSpPr>
              <p:cNvPr id="149" name="Ellipse 49"/>
              <p:cNvSpPr/>
              <p:nvPr/>
            </p:nvSpPr>
            <p:spPr>
              <a:xfrm>
                <a:off x="480830" y="1285515"/>
                <a:ext cx="1075706" cy="107600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0" name="Ellipse 4"/>
              <p:cNvSpPr/>
              <p:nvPr/>
            </p:nvSpPr>
            <p:spPr>
              <a:xfrm>
                <a:off x="488868" y="1375299"/>
                <a:ext cx="1091781" cy="760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GB" sz="18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b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Coop-</a:t>
                </a:r>
                <a:r>
                  <a:rPr lang="en-GB" sz="1800" dirty="0" err="1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eration</a:t>
                </a:r>
                <a:endParaRPr lang="en-GB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4" name="Groupe 51"/>
            <p:cNvGrpSpPr>
              <a:grpSpLocks/>
            </p:cNvGrpSpPr>
            <p:nvPr/>
          </p:nvGrpSpPr>
          <p:grpSpPr bwMode="auto">
            <a:xfrm>
              <a:off x="7099300" y="5241925"/>
              <a:ext cx="1303338" cy="1217613"/>
              <a:chOff x="480829" y="1285593"/>
              <a:chExt cx="1099820" cy="1075963"/>
            </a:xfrm>
          </p:grpSpPr>
          <p:sp>
            <p:nvSpPr>
              <p:cNvPr id="147" name="Ellipse 52"/>
              <p:cNvSpPr/>
              <p:nvPr/>
            </p:nvSpPr>
            <p:spPr>
              <a:xfrm>
                <a:off x="480830" y="1285557"/>
                <a:ext cx="1075706" cy="107599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Ellipse 4"/>
              <p:cNvSpPr/>
              <p:nvPr/>
            </p:nvSpPr>
            <p:spPr>
              <a:xfrm>
                <a:off x="488868" y="1375340"/>
                <a:ext cx="1091781" cy="7603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GB" sz="18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b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Policy </a:t>
                </a:r>
                <a:b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8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support</a:t>
                </a:r>
              </a:p>
            </p:txBody>
          </p:sp>
        </p:grpSp>
        <p:grpSp>
          <p:nvGrpSpPr>
            <p:cNvPr id="105" name="Group 9"/>
            <p:cNvGrpSpPr>
              <a:grpSpLocks/>
            </p:cNvGrpSpPr>
            <p:nvPr/>
          </p:nvGrpSpPr>
          <p:grpSpPr bwMode="auto">
            <a:xfrm>
              <a:off x="171450" y="2420800"/>
              <a:ext cx="7466013" cy="3849825"/>
              <a:chOff x="171450" y="2420800"/>
              <a:chExt cx="7466013" cy="3849825"/>
            </a:xfrm>
          </p:grpSpPr>
          <p:sp>
            <p:nvSpPr>
              <p:cNvPr id="108" name="Connecteur droit 3"/>
              <p:cNvSpPr/>
              <p:nvPr/>
            </p:nvSpPr>
            <p:spPr>
              <a:xfrm rot="19038400">
                <a:off x="6548438" y="3489224"/>
                <a:ext cx="617538" cy="571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828"/>
                    </a:moveTo>
                    <a:lnTo>
                      <a:pt x="617111" y="2882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9" name="Connecteur droit 3"/>
              <p:cNvSpPr/>
              <p:nvPr/>
            </p:nvSpPr>
            <p:spPr>
              <a:xfrm>
                <a:off x="6951663" y="4433819"/>
                <a:ext cx="685800" cy="571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828"/>
                    </a:moveTo>
                    <a:lnTo>
                      <a:pt x="685829" y="2882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Connecteur droit 3"/>
              <p:cNvSpPr/>
              <p:nvPr/>
            </p:nvSpPr>
            <p:spPr>
              <a:xfrm rot="2561600">
                <a:off x="6630988" y="5197433"/>
                <a:ext cx="617538" cy="571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828"/>
                    </a:moveTo>
                    <a:lnTo>
                      <a:pt x="617111" y="2882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12" name="Group 17"/>
              <p:cNvGrpSpPr>
                <a:grpSpLocks/>
              </p:cNvGrpSpPr>
              <p:nvPr/>
            </p:nvGrpSpPr>
            <p:grpSpPr bwMode="auto">
              <a:xfrm>
                <a:off x="171450" y="2420800"/>
                <a:ext cx="6713538" cy="3849825"/>
                <a:chOff x="171450" y="2420800"/>
                <a:chExt cx="6713538" cy="3849825"/>
              </a:xfrm>
            </p:grpSpPr>
            <p:sp>
              <p:nvSpPr>
                <p:cNvPr id="113" name="Chevron 112"/>
                <p:cNvSpPr/>
                <p:nvPr/>
              </p:nvSpPr>
              <p:spPr>
                <a:xfrm>
                  <a:off x="3802063" y="3798797"/>
                  <a:ext cx="592138" cy="1130339"/>
                </a:xfrm>
                <a:prstGeom prst="chevron">
                  <a:avLst>
                    <a:gd name="adj" fmla="val 6231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4" name="Chevron 113"/>
                <p:cNvSpPr/>
                <p:nvPr/>
              </p:nvSpPr>
              <p:spPr>
                <a:xfrm>
                  <a:off x="4257676" y="3792447"/>
                  <a:ext cx="592137" cy="1130339"/>
                </a:xfrm>
                <a:prstGeom prst="chevron">
                  <a:avLst>
                    <a:gd name="adj" fmla="val 6231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15" name="Groupe 35"/>
                <p:cNvGrpSpPr>
                  <a:grpSpLocks/>
                </p:cNvGrpSpPr>
                <p:nvPr/>
              </p:nvGrpSpPr>
              <p:grpSpPr bwMode="auto">
                <a:xfrm>
                  <a:off x="5003800" y="3517900"/>
                  <a:ext cx="1881188" cy="1811338"/>
                  <a:chOff x="-43513" y="0"/>
                  <a:chExt cx="1136414" cy="1075963"/>
                </a:xfrm>
              </p:grpSpPr>
              <p:sp>
                <p:nvSpPr>
                  <p:cNvPr id="145" name="Ellipse 36"/>
                  <p:cNvSpPr/>
                  <p:nvPr/>
                </p:nvSpPr>
                <p:spPr>
                  <a:xfrm>
                    <a:off x="-358" y="-59"/>
                    <a:ext cx="1075997" cy="1075999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46" name="Ellipse 4"/>
                  <p:cNvSpPr/>
                  <p:nvPr/>
                </p:nvSpPr>
                <p:spPr>
                  <a:xfrm>
                    <a:off x="-43512" y="157427"/>
                    <a:ext cx="1136413" cy="76102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0" tIns="0" rIns="0" bIns="0" spcCol="1270" anchor="ctr"/>
                  <a:lstStyle/>
                  <a:p>
                    <a:pPr algn="ctr" defTabSz="666750"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GB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Erasmus+</a:t>
                    </a:r>
                  </a:p>
                </p:txBody>
              </p:sp>
            </p:grpSp>
            <p:grpSp>
              <p:nvGrpSpPr>
                <p:cNvPr id="116" name="Group 21"/>
                <p:cNvGrpSpPr>
                  <a:grpSpLocks/>
                </p:cNvGrpSpPr>
                <p:nvPr/>
              </p:nvGrpSpPr>
              <p:grpSpPr bwMode="auto">
                <a:xfrm>
                  <a:off x="171450" y="2420800"/>
                  <a:ext cx="3235325" cy="3849825"/>
                  <a:chOff x="171450" y="2420800"/>
                  <a:chExt cx="3235325" cy="3849825"/>
                </a:xfrm>
              </p:grpSpPr>
              <p:grpSp>
                <p:nvGrpSpPr>
                  <p:cNvPr id="117" name="Groupe 4"/>
                  <p:cNvGrpSpPr>
                    <a:grpSpLocks/>
                  </p:cNvGrpSpPr>
                  <p:nvPr/>
                </p:nvGrpSpPr>
                <p:grpSpPr bwMode="auto">
                  <a:xfrm>
                    <a:off x="1192212" y="2420800"/>
                    <a:ext cx="1076325" cy="1076362"/>
                    <a:chOff x="-1" y="-138"/>
                    <a:chExt cx="1075963" cy="1076000"/>
                  </a:xfrm>
                </p:grpSpPr>
                <p:sp>
                  <p:nvSpPr>
                    <p:cNvPr id="143" name="Ellipse 5"/>
                    <p:cNvSpPr/>
                    <p:nvPr/>
                  </p:nvSpPr>
                  <p:spPr>
                    <a:xfrm>
                      <a:off x="-1" y="-138"/>
                      <a:ext cx="1075963" cy="1076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44" name="Ellipse 4"/>
                    <p:cNvSpPr/>
                    <p:nvPr/>
                  </p:nvSpPr>
                  <p:spPr>
                    <a:xfrm>
                      <a:off x="157108" y="156978"/>
                      <a:ext cx="852200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4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Erasmus</a:t>
                      </a:r>
                    </a:p>
                  </p:txBody>
                </p:sp>
              </p:grpSp>
              <p:grpSp>
                <p:nvGrpSpPr>
                  <p:cNvPr id="118" name="Groupe 7"/>
                  <p:cNvGrpSpPr>
                    <a:grpSpLocks/>
                  </p:cNvGrpSpPr>
                  <p:nvPr/>
                </p:nvGrpSpPr>
                <p:grpSpPr bwMode="auto">
                  <a:xfrm>
                    <a:off x="2259682" y="2808163"/>
                    <a:ext cx="1083594" cy="1076362"/>
                    <a:chOff x="-8866" y="-125"/>
                    <a:chExt cx="1084830" cy="1076000"/>
                  </a:xfrm>
                </p:grpSpPr>
                <p:sp>
                  <p:nvSpPr>
                    <p:cNvPr id="141" name="Ellipse 8"/>
                    <p:cNvSpPr/>
                    <p:nvPr/>
                  </p:nvSpPr>
                  <p:spPr>
                    <a:xfrm>
                      <a:off x="0" y="-125"/>
                      <a:ext cx="1075964" cy="1076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42" name="Ellipse 4"/>
                    <p:cNvSpPr/>
                    <p:nvPr/>
                  </p:nvSpPr>
                  <p:spPr>
                    <a:xfrm>
                      <a:off x="-8866" y="156991"/>
                      <a:ext cx="1045767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 err="1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Grundtvig</a:t>
                      </a:r>
                      <a:endParaRPr lang="en-GB" sz="15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119" name="Groupe 10"/>
                  <p:cNvGrpSpPr>
                    <a:grpSpLocks/>
                  </p:cNvGrpSpPr>
                  <p:nvPr/>
                </p:nvGrpSpPr>
                <p:grpSpPr bwMode="auto">
                  <a:xfrm>
                    <a:off x="220662" y="2879604"/>
                    <a:ext cx="1076325" cy="1076361"/>
                    <a:chOff x="-1" y="-121"/>
                    <a:chExt cx="1075963" cy="1075999"/>
                  </a:xfrm>
                </p:grpSpPr>
                <p:sp>
                  <p:nvSpPr>
                    <p:cNvPr id="139" name="Ellipse 11"/>
                    <p:cNvSpPr/>
                    <p:nvPr/>
                  </p:nvSpPr>
                  <p:spPr>
                    <a:xfrm>
                      <a:off x="-1" y="-121"/>
                      <a:ext cx="1075963" cy="10759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40" name="Ellipse 4"/>
                    <p:cNvSpPr/>
                    <p:nvPr/>
                  </p:nvSpPr>
                  <p:spPr>
                    <a:xfrm>
                      <a:off x="71413" y="156994"/>
                      <a:ext cx="918853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Leonardo</a:t>
                      </a:r>
                    </a:p>
                  </p:txBody>
                </p:sp>
              </p:grpSp>
              <p:grpSp>
                <p:nvGrpSpPr>
                  <p:cNvPr id="120" name="Groupe 13"/>
                  <p:cNvGrpSpPr>
                    <a:grpSpLocks/>
                  </p:cNvGrpSpPr>
                  <p:nvPr/>
                </p:nvGrpSpPr>
                <p:grpSpPr bwMode="auto">
                  <a:xfrm>
                    <a:off x="1179562" y="3520976"/>
                    <a:ext cx="1093738" cy="1076362"/>
                    <a:chOff x="-17407" y="-99"/>
                    <a:chExt cx="1093370" cy="1076000"/>
                  </a:xfrm>
                </p:grpSpPr>
                <p:sp>
                  <p:nvSpPr>
                    <p:cNvPr id="137" name="Ellipse 14"/>
                    <p:cNvSpPr/>
                    <p:nvPr/>
                  </p:nvSpPr>
                  <p:spPr>
                    <a:xfrm>
                      <a:off x="0" y="-99"/>
                      <a:ext cx="1075963" cy="1076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38" name="Ellipse 4"/>
                    <p:cNvSpPr/>
                    <p:nvPr/>
                  </p:nvSpPr>
                  <p:spPr>
                    <a:xfrm>
                      <a:off x="-17407" y="157016"/>
                      <a:ext cx="999789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Comenius</a:t>
                      </a:r>
                    </a:p>
                  </p:txBody>
                </p:sp>
              </p:grpSp>
              <p:grpSp>
                <p:nvGrpSpPr>
                  <p:cNvPr id="121" name="Groupe 16"/>
                  <p:cNvGrpSpPr>
                    <a:grpSpLocks/>
                  </p:cNvGrpSpPr>
                  <p:nvPr/>
                </p:nvGrpSpPr>
                <p:grpSpPr bwMode="auto">
                  <a:xfrm>
                    <a:off x="171450" y="4059238"/>
                    <a:ext cx="1076325" cy="1076325"/>
                    <a:chOff x="0" y="0"/>
                    <a:chExt cx="1075963" cy="1075963"/>
                  </a:xfrm>
                </p:grpSpPr>
                <p:sp>
                  <p:nvSpPr>
                    <p:cNvPr id="135" name="Ellipse 17"/>
                    <p:cNvSpPr/>
                    <p:nvPr/>
                  </p:nvSpPr>
                  <p:spPr>
                    <a:xfrm>
                      <a:off x="0" y="-82"/>
                      <a:ext cx="1075963" cy="1076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36" name="Ellipse 4"/>
                    <p:cNvSpPr/>
                    <p:nvPr/>
                  </p:nvSpPr>
                  <p:spPr>
                    <a:xfrm>
                      <a:off x="71413" y="157034"/>
                      <a:ext cx="918854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Youth in Action</a:t>
                      </a:r>
                    </a:p>
                  </p:txBody>
                </p:sp>
              </p:grpSp>
              <p:grpSp>
                <p:nvGrpSpPr>
                  <p:cNvPr id="122" name="Groupe 19"/>
                  <p:cNvGrpSpPr>
                    <a:grpSpLocks/>
                  </p:cNvGrpSpPr>
                  <p:nvPr/>
                </p:nvGrpSpPr>
                <p:grpSpPr bwMode="auto">
                  <a:xfrm>
                    <a:off x="2330450" y="3970338"/>
                    <a:ext cx="1076325" cy="1074737"/>
                    <a:chOff x="0" y="0"/>
                    <a:chExt cx="1075963" cy="1075963"/>
                  </a:xfrm>
                </p:grpSpPr>
                <p:sp>
                  <p:nvSpPr>
                    <p:cNvPr id="133" name="Ellipse 20"/>
                    <p:cNvSpPr/>
                    <p:nvPr/>
                  </p:nvSpPr>
                  <p:spPr>
                    <a:xfrm>
                      <a:off x="1" y="-85"/>
                      <a:ext cx="1075963" cy="1076001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34" name="Ellipse 4"/>
                    <p:cNvSpPr/>
                    <p:nvPr/>
                  </p:nvSpPr>
                  <p:spPr>
                    <a:xfrm>
                      <a:off x="71414" y="157263"/>
                      <a:ext cx="918854" cy="761306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Erasmus Mundus</a:t>
                      </a:r>
                    </a:p>
                  </p:txBody>
                </p:sp>
              </p:grpSp>
              <p:grpSp>
                <p:nvGrpSpPr>
                  <p:cNvPr id="123" name="Groupe 22"/>
                  <p:cNvGrpSpPr>
                    <a:grpSpLocks/>
                  </p:cNvGrpSpPr>
                  <p:nvPr/>
                </p:nvGrpSpPr>
                <p:grpSpPr bwMode="auto">
                  <a:xfrm>
                    <a:off x="1212850" y="4700588"/>
                    <a:ext cx="1074738" cy="1076325"/>
                    <a:chOff x="0" y="0"/>
                    <a:chExt cx="1075963" cy="1075963"/>
                  </a:xfrm>
                </p:grpSpPr>
                <p:sp>
                  <p:nvSpPr>
                    <p:cNvPr id="131" name="Ellipse 24"/>
                    <p:cNvSpPr/>
                    <p:nvPr/>
                  </p:nvSpPr>
                  <p:spPr>
                    <a:xfrm>
                      <a:off x="0" y="-60"/>
                      <a:ext cx="1075962" cy="1076000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32" name="Ellipse 4"/>
                    <p:cNvSpPr/>
                    <p:nvPr/>
                  </p:nvSpPr>
                  <p:spPr>
                    <a:xfrm>
                      <a:off x="71518" y="157056"/>
                      <a:ext cx="918621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Tempus</a:t>
                      </a:r>
                    </a:p>
                  </p:txBody>
                </p:sp>
              </p:grpSp>
              <p:grpSp>
                <p:nvGrpSpPr>
                  <p:cNvPr id="124" name="Groupe 26"/>
                  <p:cNvGrpSpPr>
                    <a:grpSpLocks/>
                  </p:cNvGrpSpPr>
                  <p:nvPr/>
                </p:nvGrpSpPr>
                <p:grpSpPr bwMode="auto">
                  <a:xfrm>
                    <a:off x="2308225" y="5081588"/>
                    <a:ext cx="1076325" cy="1076325"/>
                    <a:chOff x="0" y="0"/>
                    <a:chExt cx="1075963" cy="1075963"/>
                  </a:xfrm>
                </p:grpSpPr>
                <p:sp>
                  <p:nvSpPr>
                    <p:cNvPr id="129" name="Ellipse 27"/>
                    <p:cNvSpPr/>
                    <p:nvPr/>
                  </p:nvSpPr>
                  <p:spPr>
                    <a:xfrm>
                      <a:off x="1" y="-47"/>
                      <a:ext cx="1075963" cy="1076000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30" name="Ellipse 4"/>
                    <p:cNvSpPr/>
                    <p:nvPr/>
                  </p:nvSpPr>
                  <p:spPr>
                    <a:xfrm>
                      <a:off x="71414" y="157069"/>
                      <a:ext cx="918854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Alfa</a:t>
                      </a:r>
                    </a:p>
                  </p:txBody>
                </p:sp>
              </p:grpSp>
              <p:grpSp>
                <p:nvGrpSpPr>
                  <p:cNvPr id="125" name="Groupe 29"/>
                  <p:cNvGrpSpPr>
                    <a:grpSpLocks/>
                  </p:cNvGrpSpPr>
                  <p:nvPr/>
                </p:nvGrpSpPr>
                <p:grpSpPr bwMode="auto">
                  <a:xfrm>
                    <a:off x="214313" y="5194300"/>
                    <a:ext cx="1076325" cy="1076325"/>
                    <a:chOff x="0" y="0"/>
                    <a:chExt cx="1075963" cy="1075963"/>
                  </a:xfrm>
                </p:grpSpPr>
                <p:sp>
                  <p:nvSpPr>
                    <p:cNvPr id="127" name="Ellipse 30"/>
                    <p:cNvSpPr/>
                    <p:nvPr/>
                  </p:nvSpPr>
                  <p:spPr>
                    <a:xfrm>
                      <a:off x="-1" y="-42"/>
                      <a:ext cx="1075963" cy="1076000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8" name="Ellipse 4"/>
                    <p:cNvSpPr/>
                    <p:nvPr/>
                  </p:nvSpPr>
                  <p:spPr>
                    <a:xfrm>
                      <a:off x="71413" y="157073"/>
                      <a:ext cx="918853" cy="76177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spcCol="1270" anchor="ctr"/>
                    <a:lstStyle/>
                    <a:p>
                      <a:pPr algn="ctr" defTabSz="66675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GB" sz="1500" dirty="0" err="1">
                          <a:solidFill>
                            <a:prstClr val="whit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Edulink</a:t>
                      </a:r>
                      <a:endParaRPr lang="en-GB" sz="1500" dirty="0">
                        <a:solidFill>
                          <a:prstClr val="whit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9" name="Ellipse 27"/>
          <p:cNvSpPr/>
          <p:nvPr/>
        </p:nvSpPr>
        <p:spPr bwMode="auto">
          <a:xfrm>
            <a:off x="1364258" y="4778353"/>
            <a:ext cx="1076325" cy="1076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3" name="TextBox 2"/>
          <p:cNvSpPr txBox="1">
            <a:spLocks noChangeArrowheads="1"/>
          </p:cNvSpPr>
          <p:nvPr/>
        </p:nvSpPr>
        <p:spPr bwMode="auto">
          <a:xfrm>
            <a:off x="5386694" y="5109050"/>
            <a:ext cx="1275540" cy="840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altLang="fr-FR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 </a:t>
            </a:r>
            <a:r>
              <a:rPr lang="fr-FR" altLang="fr-FR" sz="1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Monnet</a:t>
            </a:r>
            <a:br>
              <a:rPr lang="fr-FR" altLang="fr-FR" sz="1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</a:t>
            </a:r>
          </a:p>
        </p:txBody>
      </p:sp>
      <p:sp>
        <p:nvSpPr>
          <p:cNvPr id="58" name="Connecteur droit 3"/>
          <p:cNvSpPr/>
          <p:nvPr/>
        </p:nvSpPr>
        <p:spPr bwMode="auto">
          <a:xfrm rot="5400000" flipV="1">
            <a:off x="6008550" y="4369589"/>
            <a:ext cx="229171" cy="1973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Ellipse 4"/>
          <p:cNvSpPr/>
          <p:nvPr/>
        </p:nvSpPr>
        <p:spPr bwMode="auto">
          <a:xfrm>
            <a:off x="1403648" y="4972844"/>
            <a:ext cx="919163" cy="7604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5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ICI ECP</a:t>
            </a:r>
          </a:p>
        </p:txBody>
      </p:sp>
    </p:spTree>
    <p:extLst>
      <p:ext uri="{BB962C8B-B14F-4D97-AF65-F5344CB8AC3E}">
        <p14:creationId xmlns:p14="http://schemas.microsoft.com/office/powerpoint/2010/main" val="301908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3"/>
          <a:stretch>
            <a:fillRect/>
          </a:stretch>
        </p:blipFill>
        <p:spPr>
          <a:xfrm>
            <a:off x="0" y="0"/>
            <a:ext cx="9144000" cy="6985000"/>
          </a:xfrm>
        </p:spPr>
      </p:pic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563816" y="2060575"/>
            <a:ext cx="4032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800" smtClean="0">
              <a:solidFill>
                <a:srgbClr val="000090"/>
              </a:solidFill>
              <a:cs typeface="Arial" charset="0"/>
              <a:sym typeface="Webdings" pitchFamily="18" charset="2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800" smtClean="0">
              <a:solidFill>
                <a:srgbClr val="0F5494"/>
              </a:solidFill>
              <a:cs typeface="Arial" charset="0"/>
              <a:sym typeface="Webdings" pitchFamily="18" charset="2"/>
            </a:endParaRPr>
          </a:p>
        </p:txBody>
      </p:sp>
      <p:sp>
        <p:nvSpPr>
          <p:cNvPr id="51204" name="Sous-titre 1"/>
          <p:cNvSpPr txBox="1">
            <a:spLocks/>
          </p:cNvSpPr>
          <p:nvPr/>
        </p:nvSpPr>
        <p:spPr bwMode="auto">
          <a:xfrm>
            <a:off x="3829050" y="5776916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US" sz="1800" b="1" smtClean="0">
                <a:solidFill>
                  <a:srgbClr val="FFD624"/>
                </a:solidFill>
                <a:latin typeface="Verdana Bold" pitchFamily="34" charset="0"/>
                <a:ea typeface="MS PGothic" pitchFamily="34" charset="-128"/>
                <a:cs typeface="Arial" charset="0"/>
                <a:sym typeface="Webdings" pitchFamily="18" charset="2"/>
              </a:rPr>
              <a:t/>
            </a:r>
            <a:br>
              <a:rPr lang="en-GB" altLang="en-US" sz="1800" b="1" smtClean="0">
                <a:solidFill>
                  <a:srgbClr val="FFD624"/>
                </a:solidFill>
                <a:latin typeface="Verdana Bold" pitchFamily="34" charset="0"/>
                <a:ea typeface="MS PGothic" pitchFamily="34" charset="-128"/>
                <a:cs typeface="Arial" charset="0"/>
                <a:sym typeface="Webdings" pitchFamily="18" charset="2"/>
              </a:rPr>
            </a:br>
            <a:r>
              <a:rPr lang="en-GB" altLang="en-US" sz="4000" b="1" smtClean="0">
                <a:solidFill>
                  <a:srgbClr val="FFD624"/>
                </a:solidFill>
                <a:latin typeface="Verdana Bold" pitchFamily="34" charset="0"/>
                <a:ea typeface="MS PGothic" pitchFamily="34" charset="-128"/>
                <a:cs typeface="Arial" charset="0"/>
                <a:sym typeface="Webdings" pitchFamily="18" charset="2"/>
              </a:rPr>
              <a:t> </a:t>
            </a:r>
            <a:endParaRPr lang="en-GB" altLang="en-US" sz="2800" b="1" smtClean="0">
              <a:solidFill>
                <a:prstClr val="white"/>
              </a:solidFill>
              <a:latin typeface="Verdana Bold" pitchFamily="34" charset="0"/>
              <a:ea typeface="MS PGothic" pitchFamily="34" charset="-128"/>
              <a:cs typeface="Arial" charset="0"/>
              <a:sym typeface="Webdings" pitchFamily="18" charset="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endParaRPr lang="en-GB" altLang="en-US" b="1" smtClean="0">
              <a:solidFill>
                <a:srgbClr val="FFD624"/>
              </a:solidFill>
              <a:latin typeface="Verdana Bold" pitchFamily="34" charset="0"/>
              <a:ea typeface="MS PGothic" pitchFamily="34" charset="-128"/>
              <a:cs typeface="Arial" charset="0"/>
              <a:sym typeface="Webdings" pitchFamily="18" charset="2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406547"/>
              </p:ext>
            </p:extLst>
          </p:nvPr>
        </p:nvGraphicFramePr>
        <p:xfrm>
          <a:off x="574433" y="1372494"/>
          <a:ext cx="8246039" cy="497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0"/>
          <p:cNvSpPr txBox="1">
            <a:spLocks noChangeArrowheads="1"/>
          </p:cNvSpPr>
          <p:nvPr/>
        </p:nvSpPr>
        <p:spPr bwMode="auto">
          <a:xfrm>
            <a:off x="1979712" y="176326"/>
            <a:ext cx="54006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fr-FR" sz="3200" dirty="0">
                <a:solidFill>
                  <a:prstClr val="white"/>
                </a:solidFill>
                <a:latin typeface="Verdana" pitchFamily="34" charset="0"/>
              </a:rPr>
              <a:t>Higher education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fr-FR" sz="3200" dirty="0">
                <a:solidFill>
                  <a:prstClr val="white"/>
                </a:solidFill>
                <a:latin typeface="Verdana" pitchFamily="34" charset="0"/>
              </a:rPr>
              <a:t>cooperation </a:t>
            </a:r>
            <a:r>
              <a:rPr lang="en-GB" altLang="fr-FR" sz="3200" dirty="0" smtClean="0">
                <a:solidFill>
                  <a:prstClr val="white"/>
                </a:solidFill>
                <a:latin typeface="Verdana" pitchFamily="34" charset="0"/>
              </a:rPr>
              <a:t>opportunities</a:t>
            </a:r>
            <a:endParaRPr lang="en-GB" altLang="fr-FR" sz="32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679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60"/>
          <p:cNvSpPr txBox="1">
            <a:spLocks noChangeArrowheads="1"/>
          </p:cNvSpPr>
          <p:nvPr/>
        </p:nvSpPr>
        <p:spPr bwMode="auto">
          <a:xfrm>
            <a:off x="683568" y="467961"/>
            <a:ext cx="784887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BE" altLang="fr-FR" sz="3200" dirty="0" smtClean="0">
                <a:solidFill>
                  <a:prstClr val="white"/>
                </a:solidFill>
                <a:latin typeface="Verdana" pitchFamily="34" charset="0"/>
              </a:rPr>
              <a:t>€121.3m = 20,000 </a:t>
            </a:r>
            <a:r>
              <a:rPr lang="fr-BE" altLang="fr-FR" sz="3200" dirty="0" err="1" smtClean="0">
                <a:solidFill>
                  <a:prstClr val="white"/>
                </a:solidFill>
                <a:latin typeface="Verdana" pitchFamily="34" charset="0"/>
              </a:rPr>
              <a:t>planned</a:t>
            </a:r>
            <a:r>
              <a:rPr lang="fr-BE" altLang="fr-FR" sz="3200" dirty="0" smtClean="0">
                <a:solidFill>
                  <a:prstClr val="white"/>
                </a:solidFill>
                <a:latin typeface="Verdana" pitchFamily="34" charset="0"/>
              </a:rPr>
              <a:t> </a:t>
            </a:r>
            <a:r>
              <a:rPr lang="fr-BE" altLang="fr-FR" sz="3200" dirty="0" err="1" smtClean="0">
                <a:solidFill>
                  <a:prstClr val="white"/>
                </a:solidFill>
                <a:latin typeface="Verdana" pitchFamily="34" charset="0"/>
              </a:rPr>
              <a:t>mobilities</a:t>
            </a:r>
            <a:endParaRPr lang="fr-BE" altLang="fr-FR" sz="3200" dirty="0">
              <a:solidFill>
                <a:prstClr val="white"/>
              </a:solidFill>
              <a:latin typeface="Verdana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506904"/>
              </p:ext>
            </p:extLst>
          </p:nvPr>
        </p:nvGraphicFramePr>
        <p:xfrm>
          <a:off x="0" y="1052736"/>
          <a:ext cx="89644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715293"/>
              </p:ext>
            </p:extLst>
          </p:nvPr>
        </p:nvGraphicFramePr>
        <p:xfrm>
          <a:off x="179513" y="1688306"/>
          <a:ext cx="9001000" cy="46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5245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468313" y="1773238"/>
            <a:ext cx="82296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mtClean="0">
                <a:solidFill>
                  <a:srgbClr val="C00000"/>
                </a:solidFill>
              </a:rPr>
              <a:t>eTwinning action for schools</a:t>
            </a: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lvl="0" indent="0" algn="just">
              <a:spcBef>
                <a:spcPct val="50000"/>
              </a:spcBef>
              <a:buFontTx/>
              <a:buChar char="•"/>
            </a:pPr>
            <a:r>
              <a:rPr lang="fr-BE" altLang="en-US" sz="24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altLang="en-US" sz="24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eTwinning</a:t>
            </a:r>
            <a:r>
              <a:rPr lang="fr-BE" altLang="en-US" sz="24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plus - extension </a:t>
            </a:r>
            <a:r>
              <a:rPr lang="fr-BE" altLang="en-US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of the </a:t>
            </a:r>
            <a:r>
              <a:rPr lang="fr-BE" altLang="en-US" sz="240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eTwinning</a:t>
            </a:r>
            <a:r>
              <a:rPr lang="fr-BE" altLang="en-US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action for </a:t>
            </a:r>
            <a:r>
              <a:rPr lang="fr-BE" altLang="en-US" sz="24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school</a:t>
            </a:r>
            <a:r>
              <a:rPr lang="fr-BE" altLang="en-US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4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cooperation to EaP countries, </a:t>
            </a:r>
            <a:r>
              <a:rPr lang="en-GB" altLang="en-US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collaborative learning and project based pedagogy</a:t>
            </a:r>
          </a:p>
          <a:p>
            <a:pPr marL="0" indent="0" algn="just">
              <a:spcBef>
                <a:spcPct val="50000"/>
              </a:spcBef>
              <a:buFontTx/>
              <a:buChar char="•"/>
            </a:pPr>
            <a:r>
              <a:rPr lang="fr-BE" sz="24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Online </a:t>
            </a:r>
            <a:r>
              <a:rPr lang="fr-BE" sz="24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4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between</a:t>
            </a:r>
            <a:r>
              <a:rPr lang="fr-BE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4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schools</a:t>
            </a:r>
            <a:endParaRPr lang="en-GB" sz="2400" b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>
              <a:spcBef>
                <a:spcPct val="50000"/>
              </a:spcBef>
              <a:buFontTx/>
              <a:buChar char="•"/>
            </a:pPr>
            <a:r>
              <a:rPr lang="en-GB" sz="24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660 </a:t>
            </a:r>
            <a:r>
              <a:rPr lang="en-GB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schools and more than 1500 teachers from EaP countries are registered on the platform and are taking part in 969 </a:t>
            </a:r>
            <a:r>
              <a:rPr lang="en-GB" sz="24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ongoing</a:t>
            </a:r>
            <a:r>
              <a:rPr lang="en-GB" sz="24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projects</a:t>
            </a:r>
            <a:endParaRPr lang="en-GB" altLang="en-US" sz="2400" b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GB" sz="2000" b="0" dirty="0"/>
          </a:p>
        </p:txBody>
      </p:sp>
      <p:sp>
        <p:nvSpPr>
          <p:cNvPr id="43012" name="Text Placeholder 3"/>
          <p:cNvSpPr>
            <a:spLocks noGrp="1"/>
          </p:cNvSpPr>
          <p:nvPr>
            <p:ph type="body" sz="quarter" idx="15"/>
          </p:nvPr>
        </p:nvSpPr>
        <p:spPr bwMode="auto">
          <a:xfrm>
            <a:off x="7451725" y="6381750"/>
            <a:ext cx="169227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 Bold"/>
        <a:ea typeface=""/>
        <a:cs typeface=""/>
      </a:majorFont>
      <a:minorFont>
        <a:latin typeface="Verdan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6092</TotalTime>
  <Words>880</Words>
  <Application>Microsoft Macintosh PowerPoint</Application>
  <PresentationFormat>Présentation à l'écran (4:3)</PresentationFormat>
  <Paragraphs>127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1_Leere Präsentation</vt:lpstr>
      <vt:lpstr>Office Theme</vt:lpstr>
      <vt:lpstr>2_Leere Präsentation</vt:lpstr>
      <vt:lpstr>3_Leere Präsentation</vt:lpstr>
      <vt:lpstr>4_Leere Präsentation</vt:lpstr>
      <vt:lpstr>5_Leere Präsentation</vt:lpstr>
      <vt:lpstr>6_Leere Präsentation</vt:lpstr>
      <vt:lpstr>7_Leere Präsentation</vt:lpstr>
      <vt:lpstr>Default Design</vt:lpstr>
      <vt:lpstr>1_Office Theme</vt:lpstr>
      <vt:lpstr>2_Office Theme</vt:lpstr>
      <vt:lpstr>Platform 4  Eastern Partnership</vt:lpstr>
      <vt:lpstr>Eastern Partnership Platform 4 « Contacts between People » </vt:lpstr>
      <vt:lpstr>Eastern Partnership Platform 4 « Contacts between People »</vt:lpstr>
      <vt:lpstr>EaP Platform 4 : Education  </vt:lpstr>
      <vt:lpstr>EaP Platform 4 : Education </vt:lpstr>
      <vt:lpstr>Présentation PowerPoint</vt:lpstr>
      <vt:lpstr>Présentation PowerPoint</vt:lpstr>
      <vt:lpstr>Présentation PowerPoint</vt:lpstr>
      <vt:lpstr>eTwinning action for schools</vt:lpstr>
      <vt:lpstr>EaP Platform 4 : Youth </vt:lpstr>
      <vt:lpstr>Présentation PowerPoint</vt:lpstr>
      <vt:lpstr>EaP Platform 4 : Culture</vt:lpstr>
      <vt:lpstr>Culture: EU programmes </vt:lpstr>
      <vt:lpstr>EaP Platform 4 :  Research + Information Society </vt:lpstr>
      <vt:lpstr>Further information</vt:lpstr>
    </vt:vector>
  </TitlesOfParts>
  <Company>MEDIA CONSULTA Advertising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TOUYKOVA Marta (EAC)</dc:creator>
  <cp:lastModifiedBy>Marta Touykova</cp:lastModifiedBy>
  <cp:revision>135</cp:revision>
  <cp:lastPrinted>2013-03-18T13:34:55Z</cp:lastPrinted>
  <dcterms:modified xsi:type="dcterms:W3CDTF">2015-06-15T21:52:33Z</dcterms:modified>
</cp:coreProperties>
</file>